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s/slide9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7" r:id="rId2"/>
  </p:sldMasterIdLst>
  <p:notesMasterIdLst>
    <p:notesMasterId r:id="rId102"/>
  </p:notesMasterIdLst>
  <p:sldIdLst>
    <p:sldId id="256" r:id="rId3"/>
    <p:sldId id="362" r:id="rId4"/>
    <p:sldId id="363" r:id="rId5"/>
    <p:sldId id="364" r:id="rId6"/>
    <p:sldId id="365" r:id="rId7"/>
    <p:sldId id="366" r:id="rId8"/>
    <p:sldId id="367" r:id="rId9"/>
    <p:sldId id="257" r:id="rId10"/>
    <p:sldId id="357" r:id="rId11"/>
    <p:sldId id="358" r:id="rId12"/>
    <p:sldId id="359" r:id="rId13"/>
    <p:sldId id="258" r:id="rId14"/>
    <p:sldId id="259" r:id="rId15"/>
    <p:sldId id="260" r:id="rId16"/>
    <p:sldId id="261" r:id="rId17"/>
    <p:sldId id="360" r:id="rId18"/>
    <p:sldId id="266" r:id="rId19"/>
    <p:sldId id="267" r:id="rId20"/>
    <p:sldId id="271" r:id="rId21"/>
    <p:sldId id="275" r:id="rId22"/>
    <p:sldId id="272" r:id="rId23"/>
    <p:sldId id="273" r:id="rId24"/>
    <p:sldId id="274" r:id="rId25"/>
    <p:sldId id="276" r:id="rId26"/>
    <p:sldId id="277" r:id="rId27"/>
    <p:sldId id="278" r:id="rId28"/>
    <p:sldId id="279" r:id="rId29"/>
    <p:sldId id="280" r:id="rId30"/>
    <p:sldId id="361" r:id="rId31"/>
    <p:sldId id="281" r:id="rId32"/>
    <p:sldId id="282" r:id="rId33"/>
    <p:sldId id="283" r:id="rId34"/>
    <p:sldId id="284" r:id="rId35"/>
    <p:sldId id="286" r:id="rId36"/>
    <p:sldId id="287" r:id="rId37"/>
    <p:sldId id="289" r:id="rId38"/>
    <p:sldId id="288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354" r:id="rId47"/>
    <p:sldId id="355" r:id="rId48"/>
    <p:sldId id="297" r:id="rId49"/>
    <p:sldId id="298" r:id="rId50"/>
    <p:sldId id="353" r:id="rId51"/>
    <p:sldId id="349" r:id="rId52"/>
    <p:sldId id="351" r:id="rId53"/>
    <p:sldId id="350" r:id="rId54"/>
    <p:sldId id="352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9" r:id="rId65"/>
    <p:sldId id="308" r:id="rId66"/>
    <p:sldId id="310" r:id="rId67"/>
    <p:sldId id="311" r:id="rId68"/>
    <p:sldId id="312" r:id="rId69"/>
    <p:sldId id="313" r:id="rId70"/>
    <p:sldId id="314" r:id="rId71"/>
    <p:sldId id="315" r:id="rId72"/>
    <p:sldId id="316" r:id="rId73"/>
    <p:sldId id="317" r:id="rId74"/>
    <p:sldId id="318" r:id="rId75"/>
    <p:sldId id="319" r:id="rId76"/>
    <p:sldId id="356" r:id="rId77"/>
    <p:sldId id="321" r:id="rId78"/>
    <p:sldId id="322" r:id="rId79"/>
    <p:sldId id="323" r:id="rId80"/>
    <p:sldId id="324" r:id="rId81"/>
    <p:sldId id="325" r:id="rId82"/>
    <p:sldId id="326" r:id="rId83"/>
    <p:sldId id="327" r:id="rId84"/>
    <p:sldId id="328" r:id="rId85"/>
    <p:sldId id="329" r:id="rId86"/>
    <p:sldId id="330" r:id="rId87"/>
    <p:sldId id="331" r:id="rId88"/>
    <p:sldId id="332" r:id="rId89"/>
    <p:sldId id="333" r:id="rId90"/>
    <p:sldId id="338" r:id="rId91"/>
    <p:sldId id="339" r:id="rId92"/>
    <p:sldId id="340" r:id="rId93"/>
    <p:sldId id="341" r:id="rId94"/>
    <p:sldId id="342" r:id="rId95"/>
    <p:sldId id="343" r:id="rId96"/>
    <p:sldId id="344" r:id="rId97"/>
    <p:sldId id="345" r:id="rId98"/>
    <p:sldId id="346" r:id="rId99"/>
    <p:sldId id="347" r:id="rId100"/>
    <p:sldId id="348" r:id="rId1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AE42CC-14FA-4FAB-B003-016CB97BA166}" type="doc">
      <dgm:prSet loTypeId="urn:microsoft.com/office/officeart/2005/8/layout/process1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91BCAA-73AD-4329-A3F5-6C63A433C542}">
      <dgm:prSet/>
      <dgm:spPr>
        <a:solidFill>
          <a:srgbClr val="002060"/>
        </a:solidFill>
      </dgm:spPr>
      <dgm:t>
        <a:bodyPr/>
        <a:lstStyle/>
        <a:p>
          <a:pPr rtl="0"/>
          <a:r>
            <a:rPr lang="en-US" b="1" dirty="0" smtClean="0"/>
            <a:t>BENIGN NON ODONTOGENIC TUMOURS</a:t>
          </a:r>
          <a:endParaRPr lang="en-US" dirty="0"/>
        </a:p>
      </dgm:t>
    </dgm:pt>
    <dgm:pt modelId="{C656516A-1549-4133-A5FE-5C1BD5E0D905}" type="parTrans" cxnId="{F277D021-B220-4FD2-94E6-C33CBBD14142}">
      <dgm:prSet/>
      <dgm:spPr/>
      <dgm:t>
        <a:bodyPr/>
        <a:lstStyle/>
        <a:p>
          <a:endParaRPr lang="en-US"/>
        </a:p>
      </dgm:t>
    </dgm:pt>
    <dgm:pt modelId="{A880E3E9-16AD-452F-969A-CC7B5007CD0E}" type="sibTrans" cxnId="{F277D021-B220-4FD2-94E6-C33CBBD14142}">
      <dgm:prSet/>
      <dgm:spPr/>
      <dgm:t>
        <a:bodyPr/>
        <a:lstStyle/>
        <a:p>
          <a:endParaRPr lang="en-US"/>
        </a:p>
      </dgm:t>
    </dgm:pt>
    <dgm:pt modelId="{D37895E3-FD5F-467B-8064-3A1B14311645}" type="pres">
      <dgm:prSet presAssocID="{99AE42CC-14FA-4FAB-B003-016CB97BA16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3657CB-86DE-49B0-B663-B823C6C4EEF5}" type="pres">
      <dgm:prSet presAssocID="{5B91BCAA-73AD-4329-A3F5-6C63A433C542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77D021-B220-4FD2-94E6-C33CBBD14142}" srcId="{99AE42CC-14FA-4FAB-B003-016CB97BA166}" destId="{5B91BCAA-73AD-4329-A3F5-6C63A433C542}" srcOrd="0" destOrd="0" parTransId="{C656516A-1549-4133-A5FE-5C1BD5E0D905}" sibTransId="{A880E3E9-16AD-452F-969A-CC7B5007CD0E}"/>
    <dgm:cxn modelId="{7CF1818F-2E6C-4D7B-8631-10A4367CB59F}" type="presOf" srcId="{99AE42CC-14FA-4FAB-B003-016CB97BA166}" destId="{D37895E3-FD5F-467B-8064-3A1B14311645}" srcOrd="0" destOrd="0" presId="urn:microsoft.com/office/officeart/2005/8/layout/process1"/>
    <dgm:cxn modelId="{F7C96F2F-9E31-45F9-A632-E834D15D772B}" type="presOf" srcId="{5B91BCAA-73AD-4329-A3F5-6C63A433C542}" destId="{EC3657CB-86DE-49B0-B663-B823C6C4EEF5}" srcOrd="0" destOrd="0" presId="urn:microsoft.com/office/officeart/2005/8/layout/process1"/>
    <dgm:cxn modelId="{9E75B5C2-929C-4EDB-92B4-B9F4E0BA9261}" type="presParOf" srcId="{D37895E3-FD5F-467B-8064-3A1B14311645}" destId="{EC3657CB-86DE-49B0-B663-B823C6C4EEF5}" srcOrd="0" destOrd="0" presId="urn:microsoft.com/office/officeart/2005/8/layout/process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88FEC-8728-43E4-B4B5-6B71267D7C63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72B9D-665B-42FE-8313-40B296D8CD8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18D9C9-776F-4F05-950D-2BC6E565BAC7}" type="slidenum">
              <a:rPr lang="en-US"/>
              <a:pPr/>
              <a:t>3</a:t>
            </a:fld>
            <a:endParaRPr lang="en-US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787F60-8770-4FE1-83A4-FBF9439D20C7}" type="slidenum">
              <a:rPr lang="en-US"/>
              <a:pPr/>
              <a:t>4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2B9D-665B-42FE-8313-40B296D8CD8C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2B9D-665B-42FE-8313-40B296D8CD8C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06CDEF7-E728-418E-9751-696B69070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D2AC0-2E39-40D8-9B22-95103EA08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17FC8B-DC5D-4925-B237-A7BEAE828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A6CB81-6C41-46B9-B3CF-DCF1C559A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1C1B8DC-DAA0-49BE-B268-260E14FA87E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1C1B8DC-DAA0-49BE-B268-260E14FA87E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06CDEF7-E728-418E-9751-696B69070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A6CB81-6C41-46B9-B3CF-DCF1C559A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17FC8B-DC5D-4925-B237-A7BEAE828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8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41" Type="http://schemas.openxmlformats.org/officeDocument/2006/relationships/slideLayout" Target="../slideLayouts/slideLayout57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Tx/>
        <a:buBlip>
          <a:blip r:embed="rId18"/>
        </a:buBlip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Tx/>
        <a:buBlip>
          <a:blip r:embed="rId19"/>
        </a:buBlip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  <p:sldLayoutId id="2147483767" r:id="rId29"/>
    <p:sldLayoutId id="2147483768" r:id="rId30"/>
    <p:sldLayoutId id="2147483769" r:id="rId31"/>
    <p:sldLayoutId id="2147483770" r:id="rId32"/>
    <p:sldLayoutId id="2147483771" r:id="rId33"/>
    <p:sldLayoutId id="2147483772" r:id="rId34"/>
    <p:sldLayoutId id="2147483773" r:id="rId35"/>
    <p:sldLayoutId id="2147483774" r:id="rId36"/>
    <p:sldLayoutId id="2147483775" r:id="rId37"/>
    <p:sldLayoutId id="2147483776" r:id="rId38"/>
    <p:sldLayoutId id="2147483777" r:id="rId39"/>
    <p:sldLayoutId id="2147483778" r:id="rId40"/>
    <p:sldLayoutId id="2147483779" r:id="rId41"/>
    <p:sldLayoutId id="2147483780" r:id="rId4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2286000"/>
            <a:ext cx="6477000" cy="1222375"/>
          </a:xfrm>
        </p:spPr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002060"/>
                </a:solidFill>
              </a:rPr>
              <a:t>BENIGN ODONTOGENIC AND NON ODONTOGENIC TUMOURS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Mesenchyme</a:t>
            </a:r>
            <a:r>
              <a:rPr lang="en-US" dirty="0" smtClean="0">
                <a:solidFill>
                  <a:srgbClr val="0070C0"/>
                </a:solidFill>
              </a:rPr>
              <a:t> and/or </a:t>
            </a:r>
            <a:r>
              <a:rPr lang="en-US" dirty="0" err="1" smtClean="0">
                <a:solidFill>
                  <a:srgbClr val="0070C0"/>
                </a:solidFill>
              </a:rPr>
              <a:t>odontogenic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ectomesenchyme</a:t>
            </a:r>
            <a:r>
              <a:rPr lang="en-US" dirty="0" smtClean="0">
                <a:solidFill>
                  <a:srgbClr val="0070C0"/>
                </a:solidFill>
              </a:rPr>
              <a:t> with or without included </a:t>
            </a:r>
            <a:r>
              <a:rPr lang="en-US" dirty="0" err="1" smtClean="0">
                <a:solidFill>
                  <a:srgbClr val="0070C0"/>
                </a:solidFill>
              </a:rPr>
              <a:t>odontogenic</a:t>
            </a:r>
            <a:r>
              <a:rPr lang="en-US" dirty="0" smtClean="0">
                <a:solidFill>
                  <a:srgbClr val="0070C0"/>
                </a:solidFill>
              </a:rPr>
              <a:t> epithelium</a:t>
            </a:r>
          </a:p>
          <a:p>
            <a:pPr>
              <a:buNone/>
            </a:pPr>
            <a:endParaRPr lang="en-US" dirty="0" smtClean="0"/>
          </a:p>
          <a:p>
            <a:pPr lvl="1"/>
            <a:r>
              <a:rPr lang="en-US" dirty="0" err="1" smtClean="0">
                <a:solidFill>
                  <a:srgbClr val="7030A0"/>
                </a:solidFill>
              </a:rPr>
              <a:t>Odontogenic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fibroma</a:t>
            </a:r>
            <a:endParaRPr lang="en-US" dirty="0" smtClean="0">
              <a:solidFill>
                <a:srgbClr val="7030A0"/>
              </a:solidFill>
            </a:endParaRP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Odontogenic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myxoma</a:t>
            </a:r>
            <a:r>
              <a:rPr lang="en-US" dirty="0" smtClean="0">
                <a:solidFill>
                  <a:srgbClr val="7030A0"/>
                </a:solidFill>
              </a:rPr>
              <a:t> or </a:t>
            </a:r>
            <a:r>
              <a:rPr lang="en-US" dirty="0" err="1" smtClean="0">
                <a:solidFill>
                  <a:srgbClr val="7030A0"/>
                </a:solidFill>
              </a:rPr>
              <a:t>fibromyxoma</a:t>
            </a:r>
            <a:endParaRPr lang="en-US" dirty="0" smtClean="0">
              <a:solidFill>
                <a:srgbClr val="7030A0"/>
              </a:solidFill>
            </a:endParaRP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Cementoblastoma</a:t>
            </a:r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79755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Malignant tumors (</a:t>
            </a:r>
            <a:r>
              <a:rPr lang="en-US" dirty="0" err="1" smtClean="0">
                <a:solidFill>
                  <a:srgbClr val="0070C0"/>
                </a:solidFill>
              </a:rPr>
              <a:t>odontogenic</a:t>
            </a:r>
            <a:r>
              <a:rPr lang="en-US" dirty="0" smtClean="0">
                <a:solidFill>
                  <a:srgbClr val="0070C0"/>
                </a:solidFill>
              </a:rPr>
              <a:t> sarcomas)</a:t>
            </a:r>
          </a:p>
          <a:p>
            <a:endParaRPr lang="en-US" dirty="0" smtClean="0"/>
          </a:p>
          <a:p>
            <a:pPr lvl="1"/>
            <a:r>
              <a:rPr lang="en-US" dirty="0" err="1" smtClean="0">
                <a:solidFill>
                  <a:srgbClr val="7030A0"/>
                </a:solidFill>
              </a:rPr>
              <a:t>Ameloblastic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fibrosarcoma</a:t>
            </a:r>
            <a:endParaRPr lang="en-US" dirty="0" smtClean="0">
              <a:solidFill>
                <a:srgbClr val="7030A0"/>
              </a:solidFill>
            </a:endParaRPr>
          </a:p>
          <a:p>
            <a:pPr lvl="1"/>
            <a:r>
              <a:rPr lang="en-US" dirty="0" err="1" smtClean="0">
                <a:solidFill>
                  <a:srgbClr val="7030A0"/>
                </a:solidFill>
              </a:rPr>
              <a:t>Ameloblastic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fibrodentino</a:t>
            </a:r>
            <a:r>
              <a:rPr lang="en-US" dirty="0" smtClean="0">
                <a:solidFill>
                  <a:srgbClr val="7030A0"/>
                </a:solidFill>
              </a:rPr>
              <a:t>- and fibro-</a:t>
            </a:r>
            <a:r>
              <a:rPr lang="en-US" dirty="0" err="1" smtClean="0">
                <a:solidFill>
                  <a:srgbClr val="7030A0"/>
                </a:solidFill>
              </a:rPr>
              <a:t>odontosarcoma</a:t>
            </a:r>
            <a:endParaRPr lang="en-US" dirty="0" smtClean="0">
              <a:solidFill>
                <a:srgbClr val="7030A0"/>
              </a:solidFill>
            </a:endParaRP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70C0"/>
                </a:solidFill>
              </a:rPr>
              <a:t>Malignant tumors (</a:t>
            </a:r>
            <a:r>
              <a:rPr lang="en-US" dirty="0" err="1" smtClean="0">
                <a:solidFill>
                  <a:srgbClr val="0070C0"/>
                </a:solidFill>
              </a:rPr>
              <a:t>odontogenic</a:t>
            </a:r>
            <a:r>
              <a:rPr lang="en-US" dirty="0" smtClean="0">
                <a:solidFill>
                  <a:srgbClr val="0070C0"/>
                </a:solidFill>
              </a:rPr>
              <a:t> carcinomas)</a:t>
            </a:r>
          </a:p>
          <a:p>
            <a:pPr>
              <a:buNone/>
            </a:pPr>
            <a:endParaRPr lang="en-US" dirty="0" smtClean="0"/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Metastasizing, malignant </a:t>
            </a:r>
            <a:r>
              <a:rPr lang="en-US" dirty="0" err="1" smtClean="0">
                <a:solidFill>
                  <a:srgbClr val="7030A0"/>
                </a:solidFill>
              </a:rPr>
              <a:t>ameloblastoma</a:t>
            </a:r>
            <a:endParaRPr lang="en-US" dirty="0" smtClean="0">
              <a:solidFill>
                <a:srgbClr val="7030A0"/>
              </a:solidFill>
            </a:endParaRPr>
          </a:p>
          <a:p>
            <a:pPr lvl="1"/>
            <a:r>
              <a:rPr lang="en-US" dirty="0" err="1" smtClean="0">
                <a:solidFill>
                  <a:srgbClr val="7030A0"/>
                </a:solidFill>
              </a:rPr>
              <a:t>Ameloblastic</a:t>
            </a:r>
            <a:r>
              <a:rPr lang="en-US" dirty="0" smtClean="0">
                <a:solidFill>
                  <a:srgbClr val="7030A0"/>
                </a:solidFill>
              </a:rPr>
              <a:t> carcinoma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Primary </a:t>
            </a:r>
            <a:r>
              <a:rPr lang="en-US" dirty="0" err="1" smtClean="0">
                <a:solidFill>
                  <a:srgbClr val="7030A0"/>
                </a:solidFill>
              </a:rPr>
              <a:t>intraosseous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squamous</a:t>
            </a:r>
            <a:r>
              <a:rPr lang="en-US" dirty="0" smtClean="0">
                <a:solidFill>
                  <a:srgbClr val="7030A0"/>
                </a:solidFill>
              </a:rPr>
              <a:t> cell carcinoma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Clear cell </a:t>
            </a:r>
            <a:r>
              <a:rPr lang="en-US" dirty="0" err="1" smtClean="0">
                <a:solidFill>
                  <a:srgbClr val="7030A0"/>
                </a:solidFill>
              </a:rPr>
              <a:t>odontogenic</a:t>
            </a:r>
            <a:r>
              <a:rPr lang="en-US" dirty="0" smtClean="0">
                <a:solidFill>
                  <a:srgbClr val="7030A0"/>
                </a:solidFill>
              </a:rPr>
              <a:t> carcinoma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Ghost cell </a:t>
            </a:r>
            <a:r>
              <a:rPr lang="en-US" dirty="0" err="1" smtClean="0">
                <a:solidFill>
                  <a:srgbClr val="7030A0"/>
                </a:solidFill>
              </a:rPr>
              <a:t>odontogenic</a:t>
            </a:r>
            <a:r>
              <a:rPr lang="en-US" dirty="0" smtClean="0">
                <a:solidFill>
                  <a:srgbClr val="7030A0"/>
                </a:solidFill>
              </a:rPr>
              <a:t> carcinoma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25450" y="1981200"/>
            <a:ext cx="833755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3200" dirty="0">
                <a:latin typeface="Times New Roman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</a:rPr>
              <a:t>True neoplasm of enamel organ type tissue not matured  enough to the point of enamel </a:t>
            </a:r>
            <a:r>
              <a:rPr lang="en-US" sz="2400" dirty="0" smtClean="0">
                <a:solidFill>
                  <a:srgbClr val="0070C0"/>
                </a:solidFill>
              </a:rPr>
              <a:t>formation</a:t>
            </a:r>
            <a:r>
              <a:rPr lang="en-US" sz="2400" dirty="0">
                <a:solidFill>
                  <a:srgbClr val="0070C0"/>
                </a:solidFill>
              </a:rPr>
              <a:t>.</a:t>
            </a:r>
          </a:p>
          <a:p>
            <a:pPr eaLnBrk="1" hangingPunct="1"/>
            <a:endParaRPr lang="en-US" sz="2400" dirty="0">
              <a:solidFill>
                <a:srgbClr val="0070C0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Unicentric</a:t>
            </a:r>
            <a:r>
              <a:rPr lang="en-US" sz="2400" dirty="0">
                <a:solidFill>
                  <a:srgbClr val="0070C0"/>
                </a:solidFill>
              </a:rPr>
              <a:t>, non-functional, intermittent in growth, anatomically benign, clinically persistent</a:t>
            </a:r>
            <a:r>
              <a:rPr lang="en-US" sz="2400" dirty="0" smtClean="0">
                <a:solidFill>
                  <a:srgbClr val="0070C0"/>
                </a:solidFill>
              </a:rPr>
              <a:t>.</a:t>
            </a:r>
          </a:p>
          <a:p>
            <a:pPr eaLnBrk="1" hangingPunct="1">
              <a:buFontTx/>
              <a:buChar char="•"/>
            </a:pPr>
            <a:endParaRPr lang="en-US" sz="2400" dirty="0" smtClean="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Intra osseous &amp; Extra osseous  ameloblastoma</a:t>
            </a:r>
          </a:p>
          <a:p>
            <a:pPr>
              <a:buFontTx/>
              <a:buChar char="•"/>
            </a:pPr>
            <a:endParaRPr lang="en-US" sz="2400" dirty="0"/>
          </a:p>
          <a:p>
            <a:pPr eaLnBrk="1" hangingPunct="1"/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819400" y="457200"/>
            <a:ext cx="342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AMELOBLASTOMA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924800" cy="838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INTRA OSSEOUS AMELOBLASTOMA</a:t>
            </a:r>
            <a:endParaRPr lang="en-US" sz="3600" b="1" dirty="0"/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81000" y="1828800"/>
            <a:ext cx="8229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7030A0"/>
                </a:solidFill>
              </a:rPr>
              <a:t>PATHOGENESIS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Cell </a:t>
            </a:r>
            <a:r>
              <a:rPr lang="en-US" sz="2400" dirty="0">
                <a:solidFill>
                  <a:srgbClr val="0070C0"/>
                </a:solidFill>
              </a:rPr>
              <a:t>rests of enamel organ / dental lamina.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</a:rPr>
              <a:t>Disturbance of developing enamel organ.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 Basal cells of surface epithelium of jaws.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en-US" sz="2400" dirty="0" err="1">
                <a:solidFill>
                  <a:srgbClr val="0070C0"/>
                </a:solidFill>
              </a:rPr>
              <a:t>Heterotopic</a:t>
            </a:r>
            <a:r>
              <a:rPr lang="en-US" sz="2400" dirty="0">
                <a:solidFill>
                  <a:srgbClr val="0070C0"/>
                </a:solidFill>
              </a:rPr>
              <a:t> epithelium, e.g.; Pituitary –Rathke </a:t>
            </a:r>
            <a:r>
              <a:rPr lang="en-US" sz="2400" dirty="0" smtClean="0">
                <a:solidFill>
                  <a:srgbClr val="0070C0"/>
                </a:solidFill>
              </a:rPr>
              <a:t>pouch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 Lining of </a:t>
            </a:r>
            <a:r>
              <a:rPr lang="en-US" sz="2400" dirty="0" err="1" smtClean="0">
                <a:solidFill>
                  <a:srgbClr val="0070C0"/>
                </a:solidFill>
              </a:rPr>
              <a:t>odontogenic</a:t>
            </a:r>
            <a:r>
              <a:rPr lang="en-US" sz="2400" dirty="0" smtClean="0">
                <a:solidFill>
                  <a:srgbClr val="0070C0"/>
                </a:solidFill>
              </a:rPr>
              <a:t> cysts.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0"/>
            <a:ext cx="7772400" cy="1143000"/>
          </a:xfrm>
        </p:spPr>
        <p:txBody>
          <a:bodyPr/>
          <a:lstStyle/>
          <a:p>
            <a:r>
              <a:rPr lang="en-US" sz="3600" b="1" dirty="0"/>
              <a:t>Clinical Features-</a:t>
            </a:r>
            <a:r>
              <a:rPr lang="en-US" sz="3600" b="1" dirty="0" smtClean="0"/>
              <a:t>:</a:t>
            </a:r>
            <a:endParaRPr lang="en-US" sz="3600" b="1" dirty="0"/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04800" y="1292950"/>
            <a:ext cx="8153400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70C0"/>
                </a:solidFill>
              </a:rPr>
              <a:t> Forms 1% of all </a:t>
            </a:r>
            <a:r>
              <a:rPr lang="en-US" sz="2000" dirty="0" err="1" smtClean="0">
                <a:solidFill>
                  <a:srgbClr val="0070C0"/>
                </a:solidFill>
              </a:rPr>
              <a:t>tumours</a:t>
            </a:r>
            <a:r>
              <a:rPr lang="en-US" sz="2000" dirty="0" smtClean="0">
                <a:solidFill>
                  <a:srgbClr val="0070C0"/>
                </a:solidFill>
              </a:rPr>
              <a:t> of maxillofacial region.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400" dirty="0" smtClean="0"/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20-40 years, Equal </a:t>
            </a:r>
            <a:r>
              <a:rPr lang="en-US" sz="2000" dirty="0">
                <a:solidFill>
                  <a:srgbClr val="0070C0"/>
                </a:solidFill>
              </a:rPr>
              <a:t>predilection in both sexes.</a:t>
            </a:r>
          </a:p>
          <a:p>
            <a:pPr eaLnBrk="1" hangingPunct="1">
              <a:lnSpc>
                <a:spcPct val="15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70C0"/>
                </a:solidFill>
              </a:rPr>
              <a:t> 80% in mandible – ¾ in </a:t>
            </a:r>
            <a:r>
              <a:rPr lang="en-US" sz="2000" dirty="0" err="1" smtClean="0">
                <a:solidFill>
                  <a:srgbClr val="0070C0"/>
                </a:solidFill>
              </a:rPr>
              <a:t>ramus</a:t>
            </a:r>
            <a:r>
              <a:rPr lang="en-US" sz="2000" dirty="0" smtClean="0">
                <a:solidFill>
                  <a:srgbClr val="0070C0"/>
                </a:solidFill>
              </a:rPr>
              <a:t> area.</a:t>
            </a:r>
          </a:p>
          <a:p>
            <a:pPr eaLnBrk="1" hangingPunct="1">
              <a:lnSpc>
                <a:spcPct val="15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70C0"/>
                </a:solidFill>
              </a:rPr>
              <a:t> Maxilla - </a:t>
            </a:r>
            <a:r>
              <a:rPr lang="en-US" sz="2000" dirty="0" err="1" smtClean="0">
                <a:solidFill>
                  <a:srgbClr val="0070C0"/>
                </a:solidFill>
              </a:rPr>
              <a:t>tuberosity</a:t>
            </a:r>
            <a:endParaRPr lang="en-US" sz="2000" dirty="0">
              <a:solidFill>
                <a:srgbClr val="0070C0"/>
              </a:solidFill>
            </a:endParaRPr>
          </a:p>
          <a:p>
            <a:pPr eaLnBrk="1" hangingPunct="1">
              <a:lnSpc>
                <a:spcPct val="15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70C0"/>
                </a:solidFill>
              </a:rPr>
              <a:t> Grows in all direction invading soft tissue &amp; destroying bone  - direct pressure &amp; distension / osteoclastic </a:t>
            </a:r>
            <a:r>
              <a:rPr lang="en-US" sz="2000" dirty="0" err="1" smtClean="0">
                <a:solidFill>
                  <a:srgbClr val="0070C0"/>
                </a:solidFill>
              </a:rPr>
              <a:t>resorption</a:t>
            </a:r>
            <a:endParaRPr lang="en-US" sz="20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70C0"/>
                </a:solidFill>
              </a:rPr>
              <a:t>Swelling, Pain, Sinus &amp; Ulcers </a:t>
            </a:r>
          </a:p>
          <a:p>
            <a:pPr eaLnBrk="1" hangingPunct="1">
              <a:lnSpc>
                <a:spcPct val="15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</a:rPr>
              <a:t>Maxilla – </a:t>
            </a:r>
            <a:r>
              <a:rPr lang="en-US" sz="2000" dirty="0" smtClean="0">
                <a:solidFill>
                  <a:srgbClr val="0070C0"/>
                </a:solidFill>
              </a:rPr>
              <a:t>Nasal Obstruction, Bleeding, </a:t>
            </a:r>
            <a:r>
              <a:rPr lang="en-US" sz="2000" dirty="0" err="1" smtClean="0">
                <a:solidFill>
                  <a:srgbClr val="0070C0"/>
                </a:solidFill>
              </a:rPr>
              <a:t>Trismus</a:t>
            </a:r>
            <a:r>
              <a:rPr lang="en-US" sz="2000" dirty="0" smtClean="0">
                <a:solidFill>
                  <a:srgbClr val="0070C0"/>
                </a:solidFill>
              </a:rPr>
              <a:t>, Sinus Involvement.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152400"/>
            <a:ext cx="4724400" cy="758825"/>
          </a:xfrm>
        </p:spPr>
        <p:txBody>
          <a:bodyPr>
            <a:normAutofit/>
          </a:bodyPr>
          <a:lstStyle/>
          <a:p>
            <a:r>
              <a:rPr lang="en-US" sz="2400" b="1" dirty="0"/>
              <a:t>RADIOGRAPHIC FEATURES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28600" y="1295400"/>
            <a:ext cx="89154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70C0"/>
                </a:solidFill>
              </a:rPr>
              <a:t>Depends </a:t>
            </a:r>
            <a:r>
              <a:rPr lang="en-US" sz="2000" dirty="0">
                <a:solidFill>
                  <a:srgbClr val="0070C0"/>
                </a:solidFill>
              </a:rPr>
              <a:t>on nature of local bone reaction.</a:t>
            </a:r>
          </a:p>
          <a:p>
            <a:pPr eaLnBrk="1" hangingPunct="1">
              <a:lnSpc>
                <a:spcPct val="15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70C0"/>
                </a:solidFill>
              </a:rPr>
              <a:t>Classically </a:t>
            </a:r>
            <a:r>
              <a:rPr lang="en-US" sz="2000" dirty="0">
                <a:solidFill>
                  <a:srgbClr val="0070C0"/>
                </a:solidFill>
              </a:rPr>
              <a:t>multilocular radiolucency termed </a:t>
            </a:r>
            <a:r>
              <a:rPr lang="en-US" sz="2000" dirty="0" smtClean="0">
                <a:solidFill>
                  <a:srgbClr val="0070C0"/>
                </a:solidFill>
              </a:rPr>
              <a:t>Soap </a:t>
            </a:r>
            <a:r>
              <a:rPr lang="en-US" sz="2000" dirty="0">
                <a:solidFill>
                  <a:srgbClr val="0070C0"/>
                </a:solidFill>
              </a:rPr>
              <a:t>bubble or Honey- comb appearance.</a:t>
            </a:r>
          </a:p>
          <a:p>
            <a:pPr eaLnBrk="1" hangingPunct="1">
              <a:lnSpc>
                <a:spcPct val="15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70C0"/>
                </a:solidFill>
              </a:rPr>
              <a:t>Growth </a:t>
            </a:r>
            <a:r>
              <a:rPr lang="en-US" sz="2000" dirty="0">
                <a:solidFill>
                  <a:srgbClr val="0070C0"/>
                </a:solidFill>
              </a:rPr>
              <a:t>within medullary cavity </a:t>
            </a:r>
            <a:r>
              <a:rPr lang="en-US" sz="2000" dirty="0" smtClean="0">
                <a:solidFill>
                  <a:srgbClr val="0070C0"/>
                </a:solidFill>
              </a:rPr>
              <a:t>causing  scalloping </a:t>
            </a:r>
            <a:r>
              <a:rPr lang="en-US" sz="2000" dirty="0">
                <a:solidFill>
                  <a:srgbClr val="0070C0"/>
                </a:solidFill>
              </a:rPr>
              <a:t>of inner cortex by pressure erosion.</a:t>
            </a:r>
          </a:p>
          <a:p>
            <a:pPr eaLnBrk="1" hangingPunct="1">
              <a:lnSpc>
                <a:spcPct val="15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7030A0"/>
                </a:solidFill>
              </a:rPr>
              <a:t>Classification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endParaRPr lang="en-US" sz="2000" dirty="0" smtClean="0">
              <a:solidFill>
                <a:srgbClr val="0070C0"/>
              </a:solidFill>
            </a:endParaRPr>
          </a:p>
          <a:p>
            <a:pPr lvl="1">
              <a:lnSpc>
                <a:spcPct val="150000"/>
              </a:lnSpc>
              <a:buBlip>
                <a:blip r:embed="rId3"/>
              </a:buBlip>
            </a:pPr>
            <a:r>
              <a:rPr lang="en-US" sz="2000" dirty="0" err="1" smtClean="0">
                <a:solidFill>
                  <a:srgbClr val="0070C0"/>
                </a:solidFill>
              </a:rPr>
              <a:t>Multilocular</a:t>
            </a:r>
            <a:r>
              <a:rPr lang="en-US" sz="2000" dirty="0" smtClean="0">
                <a:solidFill>
                  <a:srgbClr val="0070C0"/>
                </a:solidFill>
              </a:rPr>
              <a:t>- </a:t>
            </a:r>
            <a:r>
              <a:rPr lang="en-US" sz="2000" dirty="0" err="1" smtClean="0">
                <a:solidFill>
                  <a:srgbClr val="0070C0"/>
                </a:solidFill>
              </a:rPr>
              <a:t>Multicystic</a:t>
            </a:r>
            <a:endParaRPr lang="en-US" sz="2000" dirty="0" smtClean="0">
              <a:solidFill>
                <a:srgbClr val="0070C0"/>
              </a:solidFill>
            </a:endParaRPr>
          </a:p>
          <a:p>
            <a:pPr lvl="1">
              <a:lnSpc>
                <a:spcPct val="150000"/>
              </a:lnSpc>
              <a:buBlip>
                <a:blip r:embed="rId3"/>
              </a:buBlip>
            </a:pPr>
            <a:r>
              <a:rPr lang="en-US" sz="2000" dirty="0" err="1" smtClean="0">
                <a:solidFill>
                  <a:srgbClr val="0070C0"/>
                </a:solidFill>
              </a:rPr>
              <a:t>Unilocular</a:t>
            </a:r>
            <a:endParaRPr lang="en-US" sz="2000" dirty="0" smtClean="0">
              <a:solidFill>
                <a:srgbClr val="0070C0"/>
              </a:solidFill>
            </a:endParaRPr>
          </a:p>
          <a:p>
            <a:pPr lvl="1">
              <a:lnSpc>
                <a:spcPct val="150000"/>
              </a:lnSpc>
              <a:buBlip>
                <a:blip r:embed="rId3"/>
              </a:buBlip>
            </a:pPr>
            <a:r>
              <a:rPr lang="en-US" sz="2000" dirty="0" err="1" smtClean="0">
                <a:solidFill>
                  <a:srgbClr val="0070C0"/>
                </a:solidFill>
              </a:rPr>
              <a:t>Septate</a:t>
            </a:r>
            <a:r>
              <a:rPr lang="en-US" sz="2000" dirty="0" smtClean="0">
                <a:solidFill>
                  <a:srgbClr val="0070C0"/>
                </a:solidFill>
              </a:rPr>
              <a:t>- </a:t>
            </a:r>
            <a:r>
              <a:rPr lang="en-US" sz="2000" dirty="0" err="1" smtClean="0">
                <a:solidFill>
                  <a:srgbClr val="0070C0"/>
                </a:solidFill>
              </a:rPr>
              <a:t>Trabeculated</a:t>
            </a:r>
            <a:endParaRPr lang="en-US" sz="2000" dirty="0" smtClean="0">
              <a:solidFill>
                <a:srgbClr val="0070C0"/>
              </a:solidFill>
            </a:endParaRPr>
          </a:p>
          <a:p>
            <a:pPr lvl="1">
              <a:lnSpc>
                <a:spcPct val="150000"/>
              </a:lnSpc>
              <a:buBlip>
                <a:blip r:embed="rId3"/>
              </a:buBlip>
            </a:pPr>
            <a:r>
              <a:rPr lang="en-US" sz="2000" dirty="0" smtClean="0">
                <a:solidFill>
                  <a:srgbClr val="0070C0"/>
                </a:solidFill>
              </a:rPr>
              <a:t>Solid Type</a:t>
            </a:r>
          </a:p>
          <a:p>
            <a:pPr eaLnBrk="1" hangingPunct="1">
              <a:lnSpc>
                <a:spcPct val="15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70C0"/>
                </a:solidFill>
              </a:rPr>
              <a:t>Root </a:t>
            </a:r>
            <a:r>
              <a:rPr lang="en-US" sz="2000" dirty="0" err="1">
                <a:solidFill>
                  <a:srgbClr val="0070C0"/>
                </a:solidFill>
              </a:rPr>
              <a:t>resorption</a:t>
            </a:r>
            <a:r>
              <a:rPr lang="en-US" sz="2000" dirty="0">
                <a:solidFill>
                  <a:srgbClr val="0070C0"/>
                </a:solidFill>
              </a:rPr>
              <a:t> more frequent than displacement of  </a:t>
            </a:r>
            <a:r>
              <a:rPr lang="en-US" sz="2000" dirty="0" smtClean="0">
                <a:solidFill>
                  <a:srgbClr val="0070C0"/>
                </a:solidFill>
              </a:rPr>
              <a:t>teeth</a:t>
            </a:r>
            <a:r>
              <a:rPr lang="en-US" sz="2000" dirty="0">
                <a:solidFill>
                  <a:srgbClr val="0070C0"/>
                </a:solidFill>
              </a:rPr>
              <a:t>.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38600" y="3276600"/>
            <a:ext cx="1992040" cy="2322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3352800"/>
            <a:ext cx="1829061" cy="2239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HISTOPATHOLOGY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828800"/>
            <a:ext cx="5943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7030A0"/>
                </a:solidFill>
              </a:rPr>
              <a:t>Gross pathology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400" dirty="0" smtClean="0">
                <a:solidFill>
                  <a:srgbClr val="0070C0"/>
                </a:solidFill>
              </a:rPr>
              <a:t>Cystic &amp; solid areas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400" dirty="0" smtClean="0">
                <a:solidFill>
                  <a:srgbClr val="7030A0"/>
                </a:solidFill>
              </a:rPr>
              <a:t>Cystic areas</a:t>
            </a:r>
          </a:p>
          <a:p>
            <a:pPr lvl="1">
              <a:lnSpc>
                <a:spcPct val="150000"/>
              </a:lnSpc>
              <a:buBlip>
                <a:blip r:embed="rId3"/>
              </a:buBlip>
            </a:pPr>
            <a:r>
              <a:rPr lang="en-US" sz="2400" dirty="0" err="1" smtClean="0">
                <a:solidFill>
                  <a:srgbClr val="0070C0"/>
                </a:solidFill>
              </a:rPr>
              <a:t>Shiny,grayish</a:t>
            </a:r>
            <a:r>
              <a:rPr lang="en-US" sz="2400" dirty="0" smtClean="0">
                <a:solidFill>
                  <a:srgbClr val="0070C0"/>
                </a:solidFill>
              </a:rPr>
              <a:t> membrane</a:t>
            </a:r>
          </a:p>
          <a:p>
            <a:pPr lvl="1">
              <a:lnSpc>
                <a:spcPct val="150000"/>
              </a:lnSpc>
              <a:buBlip>
                <a:blip r:embed="rId3"/>
              </a:buBlip>
            </a:pPr>
            <a:r>
              <a:rPr lang="en-US" sz="2400" dirty="0" err="1" smtClean="0">
                <a:solidFill>
                  <a:srgbClr val="0070C0"/>
                </a:solidFill>
              </a:rPr>
              <a:t>Yellowish,thick</a:t>
            </a:r>
            <a:r>
              <a:rPr lang="en-US" sz="2400" dirty="0" smtClean="0">
                <a:solidFill>
                  <a:srgbClr val="0070C0"/>
                </a:solidFill>
              </a:rPr>
              <a:t> fluid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400" dirty="0" smtClean="0">
                <a:solidFill>
                  <a:srgbClr val="0070C0"/>
                </a:solidFill>
              </a:rPr>
              <a:t>Solid areas - </a:t>
            </a:r>
            <a:r>
              <a:rPr lang="en-US" sz="2400" dirty="0" err="1" smtClean="0">
                <a:solidFill>
                  <a:srgbClr val="0070C0"/>
                </a:solidFill>
              </a:rPr>
              <a:t>fibroma</a:t>
            </a:r>
            <a:endParaRPr lang="en-US" sz="2400" dirty="0" smtClean="0">
              <a:solidFill>
                <a:srgbClr val="0070C0"/>
              </a:solidFill>
            </a:endParaRPr>
          </a:p>
          <a:p>
            <a:pPr>
              <a:buBlip>
                <a:blip r:embed="rId2"/>
              </a:buBlip>
            </a:pPr>
            <a:endParaRPr lang="en-US" sz="2400" dirty="0"/>
          </a:p>
        </p:txBody>
      </p:sp>
      <p:pic>
        <p:nvPicPr>
          <p:cNvPr id="4" name="Picture 4" descr="C:\Documents and Settings\xp\Desktop\GBAK\CIMG8911.JPG"/>
          <p:cNvPicPr>
            <a:picLocks noChangeAspect="1" noChangeArrowheads="1"/>
          </p:cNvPicPr>
          <p:nvPr/>
        </p:nvPicPr>
        <p:blipFill>
          <a:blip r:embed="rId4" cstate="print"/>
          <a:srcRect l="28906" t="12500" r="33594" b="18750"/>
          <a:stretch>
            <a:fillRect/>
          </a:stretch>
        </p:blipFill>
        <p:spPr bwMode="auto">
          <a:xfrm>
            <a:off x="6019800" y="2514600"/>
            <a:ext cx="1676400" cy="2305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HISTOPATHOLOGY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371600"/>
            <a:ext cx="8534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Vickers and </a:t>
            </a:r>
            <a:r>
              <a:rPr lang="en-US" sz="2400" dirty="0" err="1" smtClean="0">
                <a:solidFill>
                  <a:srgbClr val="7030A0"/>
                </a:solidFill>
              </a:rPr>
              <a:t>Gorlin</a:t>
            </a:r>
            <a:r>
              <a:rPr lang="en-US" sz="2400" dirty="0" smtClean="0">
                <a:solidFill>
                  <a:srgbClr val="7030A0"/>
                </a:solidFill>
              </a:rPr>
              <a:t>  in 1970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0070C0"/>
                </a:solidFill>
              </a:rPr>
              <a:t>(1) The nature of the background </a:t>
            </a:r>
            <a:r>
              <a:rPr lang="en-US" sz="2400" dirty="0" err="1" smtClean="0">
                <a:solidFill>
                  <a:srgbClr val="0070C0"/>
                </a:solidFill>
              </a:rPr>
              <a:t>stroma</a:t>
            </a:r>
            <a:r>
              <a:rPr lang="en-US" sz="2400" dirty="0" smtClean="0">
                <a:solidFill>
                  <a:srgbClr val="0070C0"/>
                </a:solidFill>
              </a:rPr>
              <a:t> of the tumor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(2) Growth pattern of the epithelium that makes up the tumor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(3) Staining pattern of the </a:t>
            </a:r>
            <a:r>
              <a:rPr lang="en-US" sz="2400" dirty="0" err="1" smtClean="0">
                <a:solidFill>
                  <a:srgbClr val="0070C0"/>
                </a:solidFill>
              </a:rPr>
              <a:t>neoplastic</a:t>
            </a:r>
            <a:r>
              <a:rPr lang="en-US" sz="2400" dirty="0" smtClean="0">
                <a:solidFill>
                  <a:srgbClr val="0070C0"/>
                </a:solidFill>
              </a:rPr>
              <a:t> cells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(4) Cellular morphology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(5) Nuclear orientation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3733800"/>
            <a:ext cx="3076575" cy="230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HISTOPATHOLOGY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600200"/>
            <a:ext cx="85344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Blip>
                <a:blip r:embed="rId2"/>
              </a:buBlip>
            </a:pPr>
            <a:r>
              <a:rPr lang="en-US" sz="2200" dirty="0" smtClean="0">
                <a:solidFill>
                  <a:srgbClr val="0070C0"/>
                </a:solidFill>
              </a:rPr>
              <a:t>Nests of interlacing cords of cells within a fibrous </a:t>
            </a:r>
            <a:r>
              <a:rPr lang="en-US" sz="2200" dirty="0" err="1" smtClean="0">
                <a:solidFill>
                  <a:srgbClr val="0070C0"/>
                </a:solidFill>
              </a:rPr>
              <a:t>stroma</a:t>
            </a:r>
            <a:endParaRPr lang="en-US" sz="2200" dirty="0" smtClean="0">
              <a:solidFill>
                <a:srgbClr val="0070C0"/>
              </a:solidFill>
            </a:endParaRPr>
          </a:p>
          <a:p>
            <a:pPr>
              <a:buBlip>
                <a:blip r:embed="rId2"/>
              </a:buBlip>
            </a:pPr>
            <a:r>
              <a:rPr lang="en-US" sz="2200" dirty="0" smtClean="0">
                <a:solidFill>
                  <a:srgbClr val="0070C0"/>
                </a:solidFill>
              </a:rPr>
              <a:t>In centre of each nests of cells lies a loose network of cells showing signs of cystic degeneration</a:t>
            </a:r>
          </a:p>
          <a:p>
            <a:pPr>
              <a:buBlip>
                <a:blip r:embed="rId2"/>
              </a:buBlip>
            </a:pPr>
            <a:r>
              <a:rPr lang="en-US" sz="2200" dirty="0" smtClean="0">
                <a:solidFill>
                  <a:srgbClr val="0070C0"/>
                </a:solidFill>
              </a:rPr>
              <a:t>At the periphery of these nests lie cells resembling IEE</a:t>
            </a:r>
          </a:p>
          <a:p>
            <a:pPr>
              <a:buBlip>
                <a:blip r:embed="rId2"/>
              </a:buBlip>
            </a:pPr>
            <a:r>
              <a:rPr lang="en-US" sz="2200" dirty="0" smtClean="0">
                <a:solidFill>
                  <a:srgbClr val="0070C0"/>
                </a:solidFill>
              </a:rPr>
              <a:t>These cells exhibit reverse polarity</a:t>
            </a:r>
            <a:endParaRPr lang="en-US" sz="2200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429000"/>
            <a:ext cx="325526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3429000"/>
            <a:ext cx="325526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HISTOPATHOLOGY- sub types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371600"/>
            <a:ext cx="8534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Follicular ameloblastoma. 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70C0"/>
                </a:solidFill>
              </a:rPr>
              <a:t>An island of tumor cells simulates enamel organ formation at the bud stage of </a:t>
            </a:r>
            <a:r>
              <a:rPr lang="en-US" sz="2000" dirty="0" err="1" smtClean="0">
                <a:solidFill>
                  <a:srgbClr val="0070C0"/>
                </a:solidFill>
              </a:rPr>
              <a:t>odontogenesis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70C0"/>
                </a:solidFill>
              </a:rPr>
              <a:t>Central cystic degeneration – </a:t>
            </a:r>
            <a:r>
              <a:rPr lang="en-US" sz="2000" dirty="0" err="1" smtClean="0">
                <a:solidFill>
                  <a:srgbClr val="0070C0"/>
                </a:solidFill>
              </a:rPr>
              <a:t>microcystic</a:t>
            </a:r>
            <a:r>
              <a:rPr lang="en-US" sz="2000" dirty="0" smtClean="0">
                <a:solidFill>
                  <a:srgbClr val="0070C0"/>
                </a:solidFill>
              </a:rPr>
              <a:t> pattern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70C0"/>
                </a:solidFill>
              </a:rPr>
              <a:t>Recurrence rate – 29.5 %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3810000"/>
            <a:ext cx="315353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 smtClean="0">
                <a:solidFill>
                  <a:srgbClr val="0070C0"/>
                </a:solidFill>
              </a:rPr>
              <a:t>An imprecise term that encompasses a wide spectrum of variants depending upon embryologic stage of initiation, </a:t>
            </a:r>
            <a:r>
              <a:rPr lang="en-US" dirty="0" err="1" smtClean="0">
                <a:solidFill>
                  <a:srgbClr val="0070C0"/>
                </a:solidFill>
              </a:rPr>
              <a:t>histologic</a:t>
            </a:r>
            <a:r>
              <a:rPr lang="en-US" dirty="0" smtClean="0">
                <a:solidFill>
                  <a:srgbClr val="0070C0"/>
                </a:solidFill>
              </a:rPr>
              <a:t> and gross appearance of lesion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8400" y="381000"/>
            <a:ext cx="3881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ODONTOGENIC TUMOR  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HISTOPATHOLOGY- sub types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371600"/>
            <a:ext cx="8534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Plexiform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ameloblastoma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: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70C0"/>
                </a:solidFill>
              </a:rPr>
              <a:t>When  </a:t>
            </a:r>
            <a:r>
              <a:rPr lang="en-US" sz="2000" dirty="0" err="1" smtClean="0">
                <a:solidFill>
                  <a:srgbClr val="0070C0"/>
                </a:solidFill>
              </a:rPr>
              <a:t>neoplastic</a:t>
            </a:r>
            <a:r>
              <a:rPr lang="en-US" sz="2000" dirty="0" smtClean="0">
                <a:solidFill>
                  <a:srgbClr val="0070C0"/>
                </a:solidFill>
              </a:rPr>
              <a:t> cells occasionally </a:t>
            </a:r>
            <a:r>
              <a:rPr lang="en-US" sz="2000" dirty="0" err="1" smtClean="0">
                <a:solidFill>
                  <a:srgbClr val="0070C0"/>
                </a:solidFill>
              </a:rPr>
              <a:t>devolop</a:t>
            </a:r>
            <a:r>
              <a:rPr lang="en-US" sz="2000" dirty="0" smtClean="0">
                <a:solidFill>
                  <a:srgbClr val="0070C0"/>
                </a:solidFill>
              </a:rPr>
              <a:t> into a network of epithelium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70C0"/>
                </a:solidFill>
              </a:rPr>
              <a:t>Recurrence rate – 16.7  %</a:t>
            </a:r>
          </a:p>
          <a:p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3505200"/>
            <a:ext cx="3381375" cy="253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HISTOPATHOLOGY- sub types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371600"/>
            <a:ext cx="8534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Acanthomatous</a:t>
            </a:r>
            <a:r>
              <a:rPr lang="en-US" sz="2000" dirty="0" smtClean="0">
                <a:solidFill>
                  <a:srgbClr val="7030A0"/>
                </a:solidFill>
              </a:rPr>
              <a:t> ameloblastoma. </a:t>
            </a:r>
          </a:p>
          <a:p>
            <a:endParaRPr lang="en-US" sz="2000" dirty="0" smtClean="0">
              <a:solidFill>
                <a:srgbClr val="7030A0"/>
              </a:solidFill>
            </a:endParaRPr>
          </a:p>
          <a:p>
            <a:r>
              <a:rPr lang="en-US" sz="2000" dirty="0" err="1" smtClean="0">
                <a:solidFill>
                  <a:srgbClr val="0070C0"/>
                </a:solidFill>
              </a:rPr>
              <a:t>Parakeratinization</a:t>
            </a:r>
            <a:r>
              <a:rPr lang="en-US" sz="2000" dirty="0" smtClean="0">
                <a:solidFill>
                  <a:srgbClr val="0070C0"/>
                </a:solidFill>
              </a:rPr>
              <a:t> of the central cells in the tumor islands is present. 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This effect produces a characteristic pink color to the center of the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islands that contrasts the basophilic staining periphery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Recurrence rate – 4.5 %</a:t>
            </a:r>
          </a:p>
          <a:p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3810000"/>
            <a:ext cx="315353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HISTOPATHOLOGY- sub types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371600"/>
            <a:ext cx="8534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Granular cell ameloblastoma. </a:t>
            </a:r>
          </a:p>
          <a:p>
            <a:endParaRPr lang="en-US" sz="2000" dirty="0" smtClean="0">
              <a:solidFill>
                <a:srgbClr val="7030A0"/>
              </a:solidFill>
            </a:endParaRPr>
          </a:p>
          <a:p>
            <a:r>
              <a:rPr lang="en-US" sz="2000" dirty="0" smtClean="0">
                <a:solidFill>
                  <a:srgbClr val="0070C0"/>
                </a:solidFill>
              </a:rPr>
              <a:t>A type of solid </a:t>
            </a:r>
            <a:r>
              <a:rPr lang="en-US" sz="2000" dirty="0" err="1" smtClean="0">
                <a:solidFill>
                  <a:srgbClr val="0070C0"/>
                </a:solidFill>
              </a:rPr>
              <a:t>ameloblastoma</a:t>
            </a:r>
            <a:r>
              <a:rPr lang="en-US" sz="2000" dirty="0" smtClean="0">
                <a:solidFill>
                  <a:srgbClr val="0070C0"/>
                </a:solidFill>
              </a:rPr>
              <a:t> in which central </a:t>
            </a:r>
            <a:r>
              <a:rPr lang="en-US" sz="2000" dirty="0" err="1" smtClean="0">
                <a:solidFill>
                  <a:srgbClr val="0070C0"/>
                </a:solidFill>
              </a:rPr>
              <a:t>neoplastic</a:t>
            </a:r>
            <a:r>
              <a:rPr lang="en-US" sz="2000" dirty="0" smtClean="0">
                <a:solidFill>
                  <a:srgbClr val="0070C0"/>
                </a:solidFill>
              </a:rPr>
              <a:t> cells exhibit prominent </a:t>
            </a:r>
            <a:r>
              <a:rPr lang="en-US" sz="2000" dirty="0" err="1" smtClean="0">
                <a:solidFill>
                  <a:srgbClr val="0070C0"/>
                </a:solidFill>
              </a:rPr>
              <a:t>cytoplasmic</a:t>
            </a:r>
            <a:r>
              <a:rPr lang="en-US" sz="2000" dirty="0" smtClean="0">
                <a:solidFill>
                  <a:srgbClr val="0070C0"/>
                </a:solidFill>
              </a:rPr>
              <a:t> granularity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3429000"/>
            <a:ext cx="2743200" cy="205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HISTOPATHOLOGY- sub types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371600"/>
            <a:ext cx="8534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Basal cell ameloblastoma. 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There is an absence of </a:t>
            </a:r>
            <a:r>
              <a:rPr lang="en-US" sz="2000" dirty="0" err="1" smtClean="0">
                <a:solidFill>
                  <a:srgbClr val="0070C0"/>
                </a:solidFill>
              </a:rPr>
              <a:t>stellate</a:t>
            </a:r>
            <a:r>
              <a:rPr lang="en-US" sz="2000" dirty="0" smtClean="0">
                <a:solidFill>
                  <a:srgbClr val="0070C0"/>
                </a:solidFill>
              </a:rPr>
              <a:t> reticulum-like areas.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 There is a marked resemblance to basal cell carcinoma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3810000"/>
            <a:ext cx="284835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HISTOPATHOLOGY- sub types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371600"/>
            <a:ext cx="8534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Desmoplastic</a:t>
            </a:r>
            <a:r>
              <a:rPr lang="en-US" sz="2000" dirty="0" smtClean="0">
                <a:solidFill>
                  <a:srgbClr val="7030A0"/>
                </a:solidFill>
              </a:rPr>
              <a:t> ameloblastoma. </a:t>
            </a:r>
          </a:p>
          <a:p>
            <a:endParaRPr lang="en-US" sz="2000" dirty="0" smtClean="0">
              <a:solidFill>
                <a:srgbClr val="7030A0"/>
              </a:solidFill>
            </a:endParaRPr>
          </a:p>
          <a:p>
            <a:r>
              <a:rPr lang="en-US" sz="2000" dirty="0" smtClean="0">
                <a:solidFill>
                  <a:srgbClr val="0070C0"/>
                </a:solidFill>
              </a:rPr>
              <a:t>The </a:t>
            </a:r>
            <a:r>
              <a:rPr lang="en-US" sz="2000" dirty="0" err="1" smtClean="0">
                <a:solidFill>
                  <a:srgbClr val="0070C0"/>
                </a:solidFill>
              </a:rPr>
              <a:t>stroma</a:t>
            </a:r>
            <a:r>
              <a:rPr lang="en-US" sz="2000" dirty="0" smtClean="0">
                <a:solidFill>
                  <a:srgbClr val="0070C0"/>
                </a:solidFill>
              </a:rPr>
              <a:t> is </a:t>
            </a:r>
            <a:r>
              <a:rPr lang="en-US" sz="2000" dirty="0" err="1" smtClean="0">
                <a:solidFill>
                  <a:srgbClr val="0070C0"/>
                </a:solidFill>
              </a:rPr>
              <a:t>desmoplastic</a:t>
            </a:r>
            <a:r>
              <a:rPr lang="en-US" sz="2000" dirty="0" smtClean="0">
                <a:solidFill>
                  <a:srgbClr val="0070C0"/>
                </a:solidFill>
              </a:rPr>
              <a:t> &amp; </a:t>
            </a:r>
            <a:r>
              <a:rPr lang="en-US" sz="2000" dirty="0" err="1" smtClean="0">
                <a:solidFill>
                  <a:srgbClr val="0070C0"/>
                </a:solidFill>
              </a:rPr>
              <a:t>tumour</a:t>
            </a:r>
            <a:r>
              <a:rPr lang="en-US" sz="2000" dirty="0" smtClean="0">
                <a:solidFill>
                  <a:srgbClr val="0070C0"/>
                </a:solidFill>
              </a:rPr>
              <a:t> islands become </a:t>
            </a:r>
            <a:r>
              <a:rPr lang="en-US" sz="2000" dirty="0" err="1" smtClean="0">
                <a:solidFill>
                  <a:srgbClr val="0070C0"/>
                </a:solidFill>
              </a:rPr>
              <a:t>squamoid</a:t>
            </a:r>
            <a:r>
              <a:rPr lang="en-US" sz="2000" dirty="0" smtClean="0">
                <a:solidFill>
                  <a:srgbClr val="0070C0"/>
                </a:solidFill>
              </a:rPr>
              <a:t> or elongated .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3276600"/>
            <a:ext cx="305181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UNICYSTIC AMELOBLASTOMA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447800"/>
            <a:ext cx="8610600" cy="3267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70C0"/>
                </a:solidFill>
              </a:rPr>
              <a:t>10 to 15% of all </a:t>
            </a:r>
            <a:r>
              <a:rPr lang="en-US" sz="2000" dirty="0" err="1" smtClean="0">
                <a:solidFill>
                  <a:srgbClr val="0070C0"/>
                </a:solidFill>
              </a:rPr>
              <a:t>intraosseous</a:t>
            </a:r>
            <a:r>
              <a:rPr lang="en-US" sz="2000" dirty="0" smtClean="0">
                <a:solidFill>
                  <a:srgbClr val="0070C0"/>
                </a:solidFill>
              </a:rPr>
              <a:t> ameloblastoma 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70C0"/>
                </a:solidFill>
              </a:rPr>
              <a:t>Originates de nova or </a:t>
            </a:r>
            <a:r>
              <a:rPr lang="en-US" sz="2000" dirty="0" err="1" smtClean="0">
                <a:solidFill>
                  <a:srgbClr val="0070C0"/>
                </a:solidFill>
              </a:rPr>
              <a:t>neoplastic</a:t>
            </a:r>
            <a:r>
              <a:rPr lang="en-US" sz="2000" dirty="0" smtClean="0">
                <a:solidFill>
                  <a:srgbClr val="0070C0"/>
                </a:solidFill>
              </a:rPr>
              <a:t> transformation of non </a:t>
            </a:r>
            <a:r>
              <a:rPr lang="en-US" sz="2000" dirty="0" err="1" smtClean="0">
                <a:solidFill>
                  <a:srgbClr val="0070C0"/>
                </a:solidFill>
              </a:rPr>
              <a:t>neoplastic</a:t>
            </a:r>
            <a:r>
              <a:rPr lang="en-US" sz="2000" dirty="0" smtClean="0">
                <a:solidFill>
                  <a:srgbClr val="0070C0"/>
                </a:solidFill>
              </a:rPr>
              <a:t> cyst epithelium.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70C0"/>
                </a:solidFill>
              </a:rPr>
              <a:t>A high percentage of these lesions are associated with an impacted tooth, and the most commonly cited provisional diagnosis is </a:t>
            </a:r>
            <a:r>
              <a:rPr lang="en-US" sz="2000" dirty="0" err="1" smtClean="0">
                <a:solidFill>
                  <a:srgbClr val="0070C0"/>
                </a:solidFill>
              </a:rPr>
              <a:t>dentigerous</a:t>
            </a:r>
            <a:r>
              <a:rPr lang="en-US" sz="2000" dirty="0" smtClean="0">
                <a:solidFill>
                  <a:srgbClr val="0070C0"/>
                </a:solidFill>
              </a:rPr>
              <a:t> cyst. 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70C0"/>
                </a:solidFill>
              </a:rPr>
              <a:t>Often seen in younger patients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70C0"/>
                </a:solidFill>
              </a:rPr>
              <a:t>Depending on the stage of </a:t>
            </a:r>
            <a:r>
              <a:rPr lang="en-US" sz="2000" dirty="0" err="1" smtClean="0">
                <a:solidFill>
                  <a:srgbClr val="0070C0"/>
                </a:solidFill>
              </a:rPr>
              <a:t>devlopment</a:t>
            </a:r>
            <a:r>
              <a:rPr lang="en-US" sz="2000" dirty="0" smtClean="0">
                <a:solidFill>
                  <a:srgbClr val="0070C0"/>
                </a:solidFill>
              </a:rPr>
              <a:t> – 3 types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UNICYSTIC AMELOBLASTOMA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3400" y="1447800"/>
            <a:ext cx="4572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7030A0"/>
                </a:solidFill>
              </a:rPr>
              <a:t>Intraluminal</a:t>
            </a:r>
            <a:r>
              <a:rPr lang="en-US" dirty="0" smtClean="0">
                <a:solidFill>
                  <a:srgbClr val="7030A0"/>
                </a:solidFill>
              </a:rPr>
              <a:t> ameloblastoma 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rgbClr val="0070C0"/>
                </a:solidFill>
              </a:rPr>
              <a:t> The </a:t>
            </a:r>
            <a:r>
              <a:rPr lang="en-US" dirty="0" err="1" smtClean="0">
                <a:solidFill>
                  <a:srgbClr val="0070C0"/>
                </a:solidFill>
              </a:rPr>
              <a:t>devoloping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ameloblastoma</a:t>
            </a:r>
            <a:r>
              <a:rPr lang="en-US" dirty="0" smtClean="0">
                <a:solidFill>
                  <a:srgbClr val="0070C0"/>
                </a:solidFill>
              </a:rPr>
              <a:t> is growing into the lumen &amp; has not violated the wall of the cyst.</a:t>
            </a:r>
          </a:p>
          <a:p>
            <a:endParaRPr lang="en-US" dirty="0" smtClean="0"/>
          </a:p>
          <a:p>
            <a:pPr>
              <a:buBlip>
                <a:blip r:embed="rId2"/>
              </a:buBlip>
            </a:pPr>
            <a:endParaRPr lang="en-US" dirty="0" smtClean="0"/>
          </a:p>
          <a:p>
            <a:pPr>
              <a:buBlip>
                <a:blip r:embed="rId2"/>
              </a:buBlip>
            </a:pPr>
            <a:endParaRPr lang="en-US" dirty="0" smtClean="0"/>
          </a:p>
          <a:p>
            <a:pPr>
              <a:buBlip>
                <a:blip r:embed="rId2"/>
              </a:buBlip>
            </a:pPr>
            <a:endParaRPr lang="en-US" dirty="0" smtClean="0"/>
          </a:p>
          <a:p>
            <a:pPr>
              <a:buBlip>
                <a:blip r:embed="rId2"/>
              </a:buBlip>
            </a:pPr>
            <a:endParaRPr lang="en-US" dirty="0" smtClean="0"/>
          </a:p>
          <a:p>
            <a:r>
              <a:rPr lang="en-US" dirty="0" smtClean="0">
                <a:solidFill>
                  <a:srgbClr val="7030A0"/>
                </a:solidFill>
              </a:rPr>
              <a:t>Mural ameloblastoma 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rgbClr val="0070C0"/>
                </a:solidFill>
              </a:rPr>
              <a:t> The  </a:t>
            </a:r>
            <a:r>
              <a:rPr lang="en-US" dirty="0" err="1" smtClean="0">
                <a:solidFill>
                  <a:srgbClr val="0070C0"/>
                </a:solidFill>
              </a:rPr>
              <a:t>devoloping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ameloblastoma</a:t>
            </a:r>
            <a:r>
              <a:rPr lang="en-US" dirty="0" smtClean="0">
                <a:solidFill>
                  <a:srgbClr val="0070C0"/>
                </a:solidFill>
              </a:rPr>
              <a:t> is growing in the wall of a cyst &amp; confined within the limits of the wall 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lum bright="18000" contrast="12000"/>
          </a:blip>
          <a:srcRect l="2541" t="882" r="44487" b="5971"/>
          <a:stretch>
            <a:fillRect/>
          </a:stretch>
        </p:blipFill>
        <p:spPr bwMode="auto">
          <a:xfrm>
            <a:off x="5486400" y="3886200"/>
            <a:ext cx="2892778" cy="19050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lum bright="6000" contrast="12000"/>
          </a:blip>
          <a:srcRect l="2390" t="6364" r="52657" b="3841"/>
          <a:stretch>
            <a:fillRect/>
          </a:stretch>
        </p:blipFill>
        <p:spPr bwMode="auto">
          <a:xfrm>
            <a:off x="5562600" y="1371600"/>
            <a:ext cx="2819400" cy="204668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371600" y="594360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Conservative surgical approach is often advocated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UNICYSTIC AMELOBLASTOMA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447800"/>
            <a:ext cx="861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Invasive ameloblastoma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rgbClr val="0070C0"/>
                </a:solidFill>
              </a:rPr>
              <a:t>When the tumor has extended beyond the wall of a cyst &amp; into the adjacent bone or soft tissue or when the neoplasm develops from the epithelium other than the cystic epithelium.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rgbClr val="0070C0"/>
                </a:solidFill>
              </a:rPr>
              <a:t>Radical approach is advocated.</a:t>
            </a:r>
          </a:p>
          <a:p>
            <a:endParaRPr lang="en-US" dirty="0"/>
          </a:p>
        </p:txBody>
      </p:sp>
      <p:pic>
        <p:nvPicPr>
          <p:cNvPr id="4" name="Picture 3" descr="C:\Documents and Settings\Dr. Lokesh\Desktop\New Folder\DSC03484.JPG"/>
          <p:cNvPicPr>
            <a:picLocks noChangeAspect="1" noChangeArrowheads="1"/>
          </p:cNvPicPr>
          <p:nvPr/>
        </p:nvPicPr>
        <p:blipFill>
          <a:blip r:embed="rId3"/>
          <a:srcRect r="51429"/>
          <a:stretch>
            <a:fillRect/>
          </a:stretch>
        </p:blipFill>
        <p:spPr bwMode="auto">
          <a:xfrm>
            <a:off x="2286000" y="3352800"/>
            <a:ext cx="3886200" cy="251400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osseous  ameloblastoma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676400"/>
            <a:ext cx="8077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n-US" sz="2400" dirty="0" smtClean="0">
                <a:solidFill>
                  <a:srgbClr val="0070C0"/>
                </a:solidFill>
              </a:rPr>
              <a:t>Develops   entirely outside the bone.</a:t>
            </a:r>
          </a:p>
          <a:p>
            <a:pPr>
              <a:buBlip>
                <a:blip r:embed="rId2"/>
              </a:buBlip>
            </a:pPr>
            <a:r>
              <a:rPr lang="en-US" sz="2400" dirty="0" smtClean="0">
                <a:solidFill>
                  <a:srgbClr val="7030A0"/>
                </a:solidFill>
              </a:rPr>
              <a:t>Etiology </a:t>
            </a:r>
          </a:p>
          <a:p>
            <a:pPr lvl="1">
              <a:buBlip>
                <a:blip r:embed="rId3"/>
              </a:buBlip>
            </a:pPr>
            <a:r>
              <a:rPr lang="en-US" sz="2400" dirty="0" smtClean="0">
                <a:solidFill>
                  <a:srgbClr val="0070C0"/>
                </a:solidFill>
              </a:rPr>
              <a:t>Dental lamina or </a:t>
            </a:r>
          </a:p>
          <a:p>
            <a:pPr lvl="1">
              <a:buBlip>
                <a:blip r:embed="rId3"/>
              </a:buBlip>
            </a:pPr>
            <a:r>
              <a:rPr lang="en-US" sz="2400" dirty="0" smtClean="0">
                <a:solidFill>
                  <a:srgbClr val="0070C0"/>
                </a:solidFill>
              </a:rPr>
              <a:t>From basal cells of oral epithelium or</a:t>
            </a:r>
          </a:p>
          <a:p>
            <a:pPr lvl="1">
              <a:buBlip>
                <a:blip r:embed="rId3"/>
              </a:buBlip>
            </a:pPr>
            <a:r>
              <a:rPr lang="en-US" sz="2400" dirty="0" smtClean="0">
                <a:solidFill>
                  <a:srgbClr val="0070C0"/>
                </a:solidFill>
              </a:rPr>
              <a:t>From cells that have undergone                </a:t>
            </a:r>
            <a:r>
              <a:rPr lang="en-US" sz="2400" dirty="0" smtClean="0">
                <a:solidFill>
                  <a:srgbClr val="7030A0"/>
                </a:solidFill>
              </a:rPr>
              <a:t>SMITH 1968                 </a:t>
            </a:r>
            <a:r>
              <a:rPr lang="en-US" sz="2400" dirty="0" smtClean="0">
                <a:solidFill>
                  <a:srgbClr val="0070C0"/>
                </a:solidFill>
              </a:rPr>
              <a:t>differentiation to mimic the ameloblast</a:t>
            </a:r>
          </a:p>
          <a:p>
            <a:pPr>
              <a:buBlip>
                <a:blip r:embed="rId2"/>
              </a:buBlip>
            </a:pPr>
            <a:r>
              <a:rPr lang="en-US" sz="2400" dirty="0" smtClean="0">
                <a:solidFill>
                  <a:srgbClr val="0070C0"/>
                </a:solidFill>
              </a:rPr>
              <a:t>Nodular swelling within the soft tissues adjacent to mandible or maxilla</a:t>
            </a:r>
          </a:p>
          <a:p>
            <a:pPr>
              <a:buBlip>
                <a:blip r:embed="rId2"/>
              </a:buBlip>
            </a:pPr>
            <a:r>
              <a:rPr lang="en-US" sz="2400" dirty="0" smtClean="0">
                <a:solidFill>
                  <a:srgbClr val="0070C0"/>
                </a:solidFill>
              </a:rPr>
              <a:t>Slow growing lesion.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6400800" y="2590800"/>
            <a:ext cx="304800" cy="10668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4399204"/>
            <a:ext cx="2514600" cy="184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4419600"/>
            <a:ext cx="243219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US" sz="2400" dirty="0" smtClean="0">
                <a:solidFill>
                  <a:srgbClr val="0070C0"/>
                </a:solidFill>
              </a:rPr>
              <a:t>The maxillary ameloblastoma is not confined by the strong cortical plate found in the mandible. In addition, the posterior maxilla lies in close relationship to many vital structures. </a:t>
            </a:r>
          </a:p>
          <a:p>
            <a:pPr>
              <a:buBlip>
                <a:blip r:embed="rId2"/>
              </a:buBlip>
            </a:pPr>
            <a:r>
              <a:rPr lang="en-US" sz="2400" dirty="0" smtClean="0">
                <a:solidFill>
                  <a:srgbClr val="0070C0"/>
                </a:solidFill>
              </a:rPr>
              <a:t>In the mandible, 1-cm clear margins are considered the standard. </a:t>
            </a:r>
          </a:p>
          <a:p>
            <a:pPr>
              <a:buBlip>
                <a:blip r:embed="rId2"/>
              </a:buBlip>
            </a:pPr>
            <a:r>
              <a:rPr lang="en-US" sz="2400" dirty="0" smtClean="0">
                <a:solidFill>
                  <a:srgbClr val="0070C0"/>
                </a:solidFill>
              </a:rPr>
              <a:t>For peripheral ameloblastoma, a more conservative excision with close clinical follow-up is the standard of care.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r>
              <a:rPr lang="en-US" dirty="0" smtClean="0"/>
              <a:t>Surgical considerations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Rectangle 1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082" name="Object 10"/>
          <p:cNvGraphicFramePr>
            <a:graphicFrameLocks noChangeAspect="1"/>
          </p:cNvGraphicFramePr>
          <p:nvPr>
            <p:ph sz="half" idx="1"/>
          </p:nvPr>
        </p:nvGraphicFramePr>
        <p:xfrm>
          <a:off x="6510338" y="1600200"/>
          <a:ext cx="312737" cy="2182813"/>
        </p:xfrm>
        <a:graphic>
          <a:graphicData uri="http://schemas.openxmlformats.org/presentationml/2006/ole">
            <p:oleObj spid="_x0000_s1026" name="Chart" r:id="rId4" imgW="1628657" imgH="4524443" progId="MSGraph.Chart.8">
              <p:embed followColorScheme="full"/>
            </p:oleObj>
          </a:graphicData>
        </a:graphic>
      </p:graphicFrame>
      <p:sp>
        <p:nvSpPr>
          <p:cNvPr id="3081" name="Rectangle 9"/>
          <p:cNvSpPr>
            <a:spLocks noGrp="1" noChangeArrowheads="1"/>
          </p:cNvSpPr>
          <p:nvPr>
            <p:ph sz="quarter" idx="2"/>
          </p:nvPr>
        </p:nvSpPr>
        <p:spPr>
          <a:xfrm>
            <a:off x="609600" y="1600200"/>
            <a:ext cx="7313613" cy="45259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0070C0"/>
                </a:solidFill>
              </a:rPr>
              <a:t>Uncommon lesions that are derived from </a:t>
            </a:r>
            <a:r>
              <a:rPr lang="en-US" sz="2400" dirty="0" err="1">
                <a:solidFill>
                  <a:srgbClr val="0070C0"/>
                </a:solidFill>
              </a:rPr>
              <a:t>specialised</a:t>
            </a:r>
            <a:r>
              <a:rPr lang="en-US" sz="2400" dirty="0">
                <a:solidFill>
                  <a:srgbClr val="0070C0"/>
                </a:solidFill>
              </a:rPr>
              <a:t> dental tissues.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0070C0"/>
                </a:solidFill>
              </a:rPr>
              <a:t>Primarily </a:t>
            </a:r>
            <a:r>
              <a:rPr lang="en-US" sz="2400" dirty="0" err="1">
                <a:solidFill>
                  <a:srgbClr val="0070C0"/>
                </a:solidFill>
              </a:rPr>
              <a:t>intraosseous</a:t>
            </a:r>
            <a:r>
              <a:rPr lang="en-US" sz="2400" dirty="0">
                <a:solidFill>
                  <a:srgbClr val="0070C0"/>
                </a:solidFill>
              </a:rPr>
              <a:t> lesions (central).</a:t>
            </a: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err="1">
                <a:solidFill>
                  <a:srgbClr val="0070C0"/>
                </a:solidFill>
              </a:rPr>
              <a:t>Occassionally</a:t>
            </a:r>
            <a:r>
              <a:rPr lang="en-US" sz="2400" dirty="0">
                <a:solidFill>
                  <a:srgbClr val="0070C0"/>
                </a:solidFill>
              </a:rPr>
              <a:t> occurs </a:t>
            </a:r>
            <a:r>
              <a:rPr lang="en-US" sz="2400" dirty="0" err="1">
                <a:solidFill>
                  <a:srgbClr val="0070C0"/>
                </a:solidFill>
              </a:rPr>
              <a:t>extraosseously</a:t>
            </a:r>
            <a:r>
              <a:rPr lang="en-US" sz="2400" dirty="0">
                <a:solidFill>
                  <a:srgbClr val="0070C0"/>
                </a:solidFill>
              </a:rPr>
              <a:t> (peripherally).</a:t>
            </a:r>
          </a:p>
          <a:p>
            <a:pPr>
              <a:buFont typeface="Wingdings" pitchFamily="2" charset="2"/>
              <a:buNone/>
            </a:pPr>
            <a:endParaRPr lang="en-US" sz="240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0070C0"/>
                </a:solidFill>
              </a:rPr>
              <a:t>These tumors have varied clinical &amp; radiographic </a:t>
            </a:r>
            <a:r>
              <a:rPr lang="en-US" sz="2400" dirty="0" smtClean="0">
                <a:solidFill>
                  <a:srgbClr val="0070C0"/>
                </a:solidFill>
              </a:rPr>
              <a:t>appearance.</a:t>
            </a:r>
            <a:endParaRPr lang="en-US" sz="240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/>
          </a:p>
          <a:p>
            <a:pPr>
              <a:buFont typeface="Wingdings" pitchFamily="2" charset="2"/>
              <a:buNone/>
            </a:pPr>
            <a:endParaRPr lang="en-US" sz="2400" dirty="0"/>
          </a:p>
          <a:p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162800" cy="8080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Treatment</a:t>
            </a:r>
            <a:endParaRPr lang="en-US" sz="3600" dirty="0"/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04800" y="1447800"/>
            <a:ext cx="85344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</a:rPr>
              <a:t>High recurrence rate , controversy, individual surgeon’s philosophy</a:t>
            </a:r>
          </a:p>
          <a:p>
            <a:pPr eaLnBrk="1" hangingPunct="1"/>
            <a:endParaRPr lang="en-US" sz="2400" dirty="0"/>
          </a:p>
          <a:p>
            <a:pPr eaLnBrk="1" hangingPunct="1">
              <a:buFontTx/>
              <a:buChar char="•"/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7030A0"/>
                </a:solidFill>
              </a:rPr>
              <a:t>Curettage: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70C0"/>
                </a:solidFill>
              </a:rPr>
              <a:t>Removal of </a:t>
            </a:r>
            <a:r>
              <a:rPr lang="en-US" sz="2400" dirty="0" err="1">
                <a:solidFill>
                  <a:srgbClr val="0070C0"/>
                </a:solidFill>
              </a:rPr>
              <a:t>tumour</a:t>
            </a:r>
            <a:r>
              <a:rPr lang="en-US" sz="2400" dirty="0">
                <a:solidFill>
                  <a:srgbClr val="0070C0"/>
                </a:solidFill>
              </a:rPr>
              <a:t> by scraping from surrounding normal tissue. </a:t>
            </a:r>
          </a:p>
          <a:p>
            <a:pPr eaLnBrk="1" hangingPunct="1"/>
            <a:r>
              <a:rPr lang="en-US" sz="2400" dirty="0">
                <a:solidFill>
                  <a:srgbClr val="0070C0"/>
                </a:solidFill>
              </a:rPr>
              <a:t>Least desirable. </a:t>
            </a:r>
          </a:p>
          <a:p>
            <a:pPr eaLnBrk="1" hangingPunct="1"/>
            <a:r>
              <a:rPr lang="en-US" sz="2400" dirty="0">
                <a:solidFill>
                  <a:srgbClr val="0070C0"/>
                </a:solidFill>
              </a:rPr>
              <a:t>90% </a:t>
            </a:r>
            <a:r>
              <a:rPr lang="en-US" sz="2400" dirty="0" smtClean="0">
                <a:solidFill>
                  <a:srgbClr val="0070C0"/>
                </a:solidFill>
              </a:rPr>
              <a:t>recur</a:t>
            </a:r>
            <a:r>
              <a:rPr lang="en-US" sz="2400" dirty="0" smtClean="0">
                <a:solidFill>
                  <a:srgbClr val="7030A0"/>
                </a:solidFill>
              </a:rPr>
              <a:t>(</a:t>
            </a:r>
            <a:r>
              <a:rPr lang="en-US" sz="2400" dirty="0" err="1" smtClean="0">
                <a:solidFill>
                  <a:srgbClr val="7030A0"/>
                </a:solidFill>
              </a:rPr>
              <a:t>Sehdev</a:t>
            </a:r>
            <a:r>
              <a:rPr lang="en-US" sz="2400" dirty="0" smtClean="0">
                <a:solidFill>
                  <a:srgbClr val="7030A0"/>
                </a:solidFill>
              </a:rPr>
              <a:t> 1974</a:t>
            </a:r>
            <a:r>
              <a:rPr lang="en-US" sz="2400" dirty="0">
                <a:solidFill>
                  <a:srgbClr val="7030A0"/>
                </a:solidFill>
              </a:rPr>
              <a:t>). </a:t>
            </a:r>
          </a:p>
          <a:p>
            <a:pPr eaLnBrk="1" hangingPunct="1"/>
            <a:r>
              <a:rPr lang="en-US" sz="2400" dirty="0">
                <a:solidFill>
                  <a:srgbClr val="0070C0"/>
                </a:solidFill>
              </a:rPr>
              <a:t>More severe in maxilla. Nests of </a:t>
            </a:r>
            <a:r>
              <a:rPr lang="en-US" sz="2400" dirty="0" err="1">
                <a:solidFill>
                  <a:srgbClr val="0070C0"/>
                </a:solidFill>
              </a:rPr>
              <a:t>tumour</a:t>
            </a:r>
            <a:r>
              <a:rPr lang="en-US" sz="2400" dirty="0">
                <a:solidFill>
                  <a:srgbClr val="0070C0"/>
                </a:solidFill>
              </a:rPr>
              <a:t> extend much beyond clinical and radiological margin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.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spcBef>
                <a:spcPct val="0"/>
              </a:spcBef>
              <a:buClrTx/>
              <a:buNone/>
            </a:pPr>
            <a:r>
              <a:rPr lang="en-US" sz="2400" dirty="0" smtClean="0">
                <a:solidFill>
                  <a:srgbClr val="7030A0"/>
                </a:solidFill>
                <a:sym typeface="Wingdings" pitchFamily="2" charset="2"/>
              </a:rPr>
              <a:t>Kramer 1963, </a:t>
            </a:r>
          </a:p>
          <a:p>
            <a:pPr>
              <a:spcBef>
                <a:spcPct val="0"/>
              </a:spcBef>
              <a:buClrTx/>
            </a:pPr>
            <a:r>
              <a:rPr lang="en-US" sz="2400" dirty="0" smtClean="0">
                <a:solidFill>
                  <a:srgbClr val="0070C0"/>
                </a:solidFill>
                <a:sym typeface="Wingdings" pitchFamily="2" charset="2"/>
              </a:rPr>
              <a:t>Diffuse invasion of </a:t>
            </a:r>
            <a:r>
              <a:rPr lang="en-US" sz="2400" dirty="0" err="1" smtClean="0">
                <a:solidFill>
                  <a:srgbClr val="0070C0"/>
                </a:solidFill>
                <a:sym typeface="Wingdings" pitchFamily="2" charset="2"/>
              </a:rPr>
              <a:t>cancellous</a:t>
            </a:r>
            <a:r>
              <a:rPr lang="en-US" sz="2400" dirty="0" smtClean="0">
                <a:solidFill>
                  <a:srgbClr val="0070C0"/>
                </a:solidFill>
                <a:sym typeface="Wingdings" pitchFamily="2" charset="2"/>
              </a:rPr>
              <a:t> marrow but not </a:t>
            </a:r>
            <a:r>
              <a:rPr lang="en-US" sz="2400" dirty="0" err="1" smtClean="0">
                <a:solidFill>
                  <a:srgbClr val="0070C0"/>
                </a:solidFill>
                <a:sym typeface="Wingdings" pitchFamily="2" charset="2"/>
              </a:rPr>
              <a:t>haversian</a:t>
            </a:r>
            <a:r>
              <a:rPr lang="en-US" sz="2400" dirty="0" smtClean="0">
                <a:solidFill>
                  <a:srgbClr val="0070C0"/>
                </a:solidFill>
                <a:sym typeface="Wingdings" pitchFamily="2" charset="2"/>
              </a:rPr>
              <a:t> system of compact bone</a:t>
            </a:r>
          </a:p>
          <a:p>
            <a:pPr>
              <a:spcBef>
                <a:spcPct val="0"/>
              </a:spcBef>
              <a:buClrTx/>
            </a:pPr>
            <a:r>
              <a:rPr lang="en-US" sz="2400" dirty="0" smtClean="0">
                <a:solidFill>
                  <a:srgbClr val="0070C0"/>
                </a:solidFill>
                <a:sym typeface="Wingdings" pitchFamily="2" charset="2"/>
              </a:rPr>
              <a:t>compact </a:t>
            </a:r>
            <a:r>
              <a:rPr lang="en-US" sz="2400" dirty="0">
                <a:solidFill>
                  <a:srgbClr val="0070C0"/>
                </a:solidFill>
                <a:sym typeface="Wingdings" pitchFamily="2" charset="2"/>
              </a:rPr>
              <a:t>bone of mandible is eroded but not invaded.</a:t>
            </a:r>
          </a:p>
          <a:p>
            <a:pPr>
              <a:spcBef>
                <a:spcPct val="0"/>
              </a:spcBef>
              <a:buClrTx/>
            </a:pPr>
            <a:r>
              <a:rPr lang="en-US" sz="2400" dirty="0">
                <a:solidFill>
                  <a:srgbClr val="0070C0"/>
                </a:solidFill>
              </a:rPr>
              <a:t> Removal with rim of uninvolved bone,  maintaining continuity.</a:t>
            </a:r>
          </a:p>
          <a:p>
            <a:pPr>
              <a:spcBef>
                <a:spcPct val="0"/>
              </a:spcBef>
              <a:buClrTx/>
            </a:pPr>
            <a:r>
              <a:rPr lang="en-US" sz="2400" dirty="0">
                <a:solidFill>
                  <a:srgbClr val="0070C0"/>
                </a:solidFill>
              </a:rPr>
              <a:t>1-2 cm safe margin. </a:t>
            </a:r>
          </a:p>
          <a:p>
            <a:pPr>
              <a:spcBef>
                <a:spcPct val="0"/>
              </a:spcBef>
              <a:buClrTx/>
            </a:pPr>
            <a:r>
              <a:rPr lang="en-US" sz="2400" dirty="0">
                <a:solidFill>
                  <a:srgbClr val="0070C0"/>
                </a:solidFill>
              </a:rPr>
              <a:t>Mandible -no recurrence </a:t>
            </a:r>
            <a:r>
              <a:rPr lang="en-US" sz="2400" dirty="0">
                <a:solidFill>
                  <a:srgbClr val="7030A0"/>
                </a:solidFill>
              </a:rPr>
              <a:t>(</a:t>
            </a:r>
            <a:r>
              <a:rPr lang="en-US" sz="2400" dirty="0" err="1">
                <a:solidFill>
                  <a:srgbClr val="7030A0"/>
                </a:solidFill>
              </a:rPr>
              <a:t>Sehdev</a:t>
            </a:r>
            <a:r>
              <a:rPr lang="en-US" sz="2400" dirty="0">
                <a:solidFill>
                  <a:srgbClr val="7030A0"/>
                </a:solidFill>
              </a:rPr>
              <a:t> 1974)</a:t>
            </a:r>
            <a:r>
              <a:rPr lang="en-US" sz="2400" dirty="0">
                <a:solidFill>
                  <a:srgbClr val="0070C0"/>
                </a:solidFill>
              </a:rPr>
              <a:t>. </a:t>
            </a:r>
            <a:endParaRPr lang="en-US" sz="2400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en-US" sz="2400" dirty="0" smtClean="0">
                <a:solidFill>
                  <a:srgbClr val="0070C0"/>
                </a:solidFill>
              </a:rPr>
              <a:t>Maxilla- </a:t>
            </a:r>
            <a:r>
              <a:rPr lang="en-US" sz="2400" dirty="0">
                <a:solidFill>
                  <a:srgbClr val="0070C0"/>
                </a:solidFill>
              </a:rPr>
              <a:t>not successful </a:t>
            </a:r>
            <a:r>
              <a:rPr lang="en-US" sz="2400" dirty="0">
                <a:solidFill>
                  <a:srgbClr val="7030A0"/>
                </a:solidFill>
              </a:rPr>
              <a:t>(Bjorklund1979, </a:t>
            </a:r>
            <a:r>
              <a:rPr lang="en-US" sz="2400" dirty="0" err="1">
                <a:solidFill>
                  <a:srgbClr val="7030A0"/>
                </a:solidFill>
              </a:rPr>
              <a:t>Chaudhuri</a:t>
            </a:r>
            <a:r>
              <a:rPr lang="en-US" sz="2400" dirty="0">
                <a:solidFill>
                  <a:srgbClr val="7030A0"/>
                </a:solidFill>
              </a:rPr>
              <a:t> 1975)</a:t>
            </a:r>
          </a:p>
          <a:p>
            <a:endParaRPr lang="en-US" dirty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r>
              <a:rPr lang="en-US" b="1"/>
              <a:t>En Bloc resection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Most </a:t>
            </a:r>
            <a:r>
              <a:rPr lang="en-US" sz="2400" dirty="0">
                <a:solidFill>
                  <a:srgbClr val="0070C0"/>
                </a:solidFill>
              </a:rPr>
              <a:t>commonly </a:t>
            </a:r>
            <a:r>
              <a:rPr lang="en-US" sz="2400" dirty="0" smtClean="0">
                <a:solidFill>
                  <a:srgbClr val="0070C0"/>
                </a:solidFill>
              </a:rPr>
              <a:t>used- </a:t>
            </a:r>
            <a:r>
              <a:rPr lang="en-US" sz="2400" dirty="0" err="1" smtClean="0">
                <a:solidFill>
                  <a:srgbClr val="0070C0"/>
                </a:solidFill>
              </a:rPr>
              <a:t>hemimaxillectomy</a:t>
            </a:r>
            <a:r>
              <a:rPr lang="en-US" sz="2400" dirty="0" smtClean="0">
                <a:solidFill>
                  <a:srgbClr val="0070C0"/>
                </a:solidFill>
              </a:rPr>
              <a:t>/</a:t>
            </a:r>
            <a:r>
              <a:rPr lang="en-US" sz="2400" dirty="0" err="1" smtClean="0">
                <a:solidFill>
                  <a:srgbClr val="0070C0"/>
                </a:solidFill>
              </a:rPr>
              <a:t>hemimandibulectomy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 err="1">
                <a:solidFill>
                  <a:srgbClr val="7030A0"/>
                </a:solidFill>
              </a:rPr>
              <a:t>Mehlisch</a:t>
            </a:r>
            <a:r>
              <a:rPr lang="en-US" sz="2400" dirty="0"/>
              <a:t>- </a:t>
            </a:r>
            <a:r>
              <a:rPr lang="en-US" sz="2400" dirty="0">
                <a:solidFill>
                  <a:srgbClr val="0070C0"/>
                </a:solidFill>
              </a:rPr>
              <a:t>33% recurrence in </a:t>
            </a:r>
            <a:r>
              <a:rPr lang="en-US" sz="2400" dirty="0" err="1">
                <a:solidFill>
                  <a:srgbClr val="0070C0"/>
                </a:solidFill>
              </a:rPr>
              <a:t>tumours</a:t>
            </a:r>
            <a:r>
              <a:rPr lang="en-US" sz="2400" dirty="0">
                <a:solidFill>
                  <a:srgbClr val="0070C0"/>
                </a:solidFill>
              </a:rPr>
              <a:t> of diameter more than </a:t>
            </a:r>
            <a:r>
              <a:rPr lang="en-US" sz="2400" dirty="0" smtClean="0">
                <a:solidFill>
                  <a:srgbClr val="0070C0"/>
                </a:solidFill>
              </a:rPr>
              <a:t>5cms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 err="1">
                <a:solidFill>
                  <a:srgbClr val="7030A0"/>
                </a:solidFill>
              </a:rPr>
              <a:t>Sehdev</a:t>
            </a:r>
            <a:r>
              <a:rPr lang="en-US" sz="2400" dirty="0">
                <a:solidFill>
                  <a:srgbClr val="7030A0"/>
                </a:solidFill>
              </a:rPr>
              <a:t>-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70C0"/>
                </a:solidFill>
              </a:rPr>
              <a:t>21%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r>
              <a:rPr lang="en-US" b="1"/>
              <a:t>Segmental resection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7030A0"/>
                </a:solidFill>
              </a:rPr>
              <a:t>Cautery</a:t>
            </a:r>
            <a:r>
              <a:rPr lang="en-US" b="1" dirty="0">
                <a:solidFill>
                  <a:srgbClr val="7030A0"/>
                </a:solidFill>
              </a:rPr>
              <a:t>:</a:t>
            </a:r>
            <a:r>
              <a:rPr lang="en-US" dirty="0">
                <a:solidFill>
                  <a:srgbClr val="0070C0"/>
                </a:solidFill>
              </a:rPr>
              <a:t> desiccation / </a:t>
            </a:r>
            <a:r>
              <a:rPr lang="en-US" dirty="0" err="1">
                <a:solidFill>
                  <a:srgbClr val="0070C0"/>
                </a:solidFill>
              </a:rPr>
              <a:t>electrocoagulation</a:t>
            </a:r>
            <a:r>
              <a:rPr lang="en-US" dirty="0">
                <a:solidFill>
                  <a:srgbClr val="0070C0"/>
                </a:solidFill>
              </a:rPr>
              <a:t>, secondary ischemia and necrosis for some </a:t>
            </a:r>
            <a:r>
              <a:rPr lang="en-US" dirty="0" err="1">
                <a:solidFill>
                  <a:srgbClr val="0070C0"/>
                </a:solidFill>
              </a:rPr>
              <a:t>distence</a:t>
            </a:r>
            <a:r>
              <a:rPr lang="en-US" dirty="0">
                <a:solidFill>
                  <a:srgbClr val="0070C0"/>
                </a:solidFill>
              </a:rPr>
              <a:t>. </a:t>
            </a:r>
            <a:r>
              <a:rPr lang="en-US" dirty="0" err="1">
                <a:solidFill>
                  <a:srgbClr val="0070C0"/>
                </a:solidFill>
              </a:rPr>
              <a:t>Mehlisch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Dahlin</a:t>
            </a:r>
            <a:r>
              <a:rPr lang="en-US" dirty="0">
                <a:solidFill>
                  <a:srgbClr val="0070C0"/>
                </a:solidFill>
              </a:rPr>
              <a:t> (1972)-50% recur.</a:t>
            </a:r>
          </a:p>
          <a:p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b="1" dirty="0">
                <a:solidFill>
                  <a:srgbClr val="7030A0"/>
                </a:solidFill>
              </a:rPr>
              <a:t>Carbon </a:t>
            </a:r>
            <a:r>
              <a:rPr lang="en-US" b="1" dirty="0" err="1">
                <a:solidFill>
                  <a:srgbClr val="7030A0"/>
                </a:solidFill>
              </a:rPr>
              <a:t>di</a:t>
            </a:r>
            <a:r>
              <a:rPr lang="en-US" b="1" dirty="0">
                <a:solidFill>
                  <a:srgbClr val="7030A0"/>
                </a:solidFill>
              </a:rPr>
              <a:t>-oxide laser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b="1" dirty="0">
                <a:solidFill>
                  <a:srgbClr val="7030A0"/>
                </a:solidFill>
              </a:rPr>
              <a:t>Cryosurgery</a:t>
            </a:r>
          </a:p>
          <a:p>
            <a:endParaRPr lang="en-US" dirty="0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r>
              <a:rPr lang="en-US" dirty="0"/>
              <a:t>Other modalities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>
              <a:buBlip>
                <a:blip r:embed="rId2"/>
              </a:buBlip>
            </a:pPr>
            <a:r>
              <a:rPr lang="en-US" sz="2400" dirty="0" smtClean="0">
                <a:solidFill>
                  <a:srgbClr val="0070C0"/>
                </a:solidFill>
              </a:rPr>
              <a:t>Uncommon, benign, </a:t>
            </a:r>
            <a:r>
              <a:rPr lang="en-US" sz="2400" dirty="0" err="1" smtClean="0">
                <a:solidFill>
                  <a:srgbClr val="0070C0"/>
                </a:solidFill>
              </a:rPr>
              <a:t>odontogenic</a:t>
            </a:r>
            <a:r>
              <a:rPr lang="en-US" sz="2400" dirty="0" smtClean="0">
                <a:solidFill>
                  <a:srgbClr val="0070C0"/>
                </a:solidFill>
              </a:rPr>
              <a:t> neoplasm that is exclusively epithelial in its tissue of origin</a:t>
            </a:r>
          </a:p>
          <a:p>
            <a:pPr>
              <a:buBlip>
                <a:blip r:embed="rId2"/>
              </a:buBlip>
            </a:pPr>
            <a:r>
              <a:rPr lang="en-US" sz="2400" dirty="0" err="1" smtClean="0">
                <a:solidFill>
                  <a:srgbClr val="7030A0"/>
                </a:solidFill>
              </a:rPr>
              <a:t>Pindborg</a:t>
            </a:r>
            <a:r>
              <a:rPr lang="en-US" sz="2400" dirty="0" smtClean="0">
                <a:solidFill>
                  <a:srgbClr val="7030A0"/>
                </a:solidFill>
              </a:rPr>
              <a:t> 1958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Arises from REE, based on the close proximity of the </a:t>
            </a:r>
            <a:r>
              <a:rPr lang="en-US" dirty="0" err="1" smtClean="0">
                <a:solidFill>
                  <a:srgbClr val="0070C0"/>
                </a:solidFill>
              </a:rPr>
              <a:t>tumour</a:t>
            </a:r>
            <a:r>
              <a:rPr lang="en-US" dirty="0" smtClean="0">
                <a:solidFill>
                  <a:srgbClr val="0070C0"/>
                </a:solidFill>
              </a:rPr>
              <a:t> to </a:t>
            </a:r>
            <a:r>
              <a:rPr lang="en-US" dirty="0" err="1" smtClean="0">
                <a:solidFill>
                  <a:srgbClr val="0070C0"/>
                </a:solidFill>
              </a:rPr>
              <a:t>embeded</a:t>
            </a:r>
            <a:r>
              <a:rPr lang="en-US" dirty="0" smtClean="0">
                <a:solidFill>
                  <a:srgbClr val="0070C0"/>
                </a:solidFill>
              </a:rPr>
              <a:t> or </a:t>
            </a:r>
            <a:r>
              <a:rPr lang="en-US" dirty="0" err="1" smtClean="0">
                <a:solidFill>
                  <a:srgbClr val="0070C0"/>
                </a:solidFill>
              </a:rPr>
              <a:t>unerupted</a:t>
            </a:r>
            <a:r>
              <a:rPr lang="en-US" dirty="0" smtClean="0">
                <a:solidFill>
                  <a:srgbClr val="0070C0"/>
                </a:solidFill>
              </a:rPr>
              <a:t> teeth</a:t>
            </a:r>
          </a:p>
          <a:p>
            <a:pPr>
              <a:buBlip>
                <a:blip r:embed="rId2"/>
              </a:buBlip>
            </a:pPr>
            <a:r>
              <a:rPr lang="en-US" sz="2400" dirty="0" err="1" smtClean="0">
                <a:solidFill>
                  <a:srgbClr val="7030A0"/>
                </a:solidFill>
              </a:rPr>
              <a:t>Gon</a:t>
            </a:r>
            <a:r>
              <a:rPr lang="en-US" sz="2400" dirty="0" smtClean="0">
                <a:solidFill>
                  <a:srgbClr val="7030A0"/>
                </a:solidFill>
              </a:rPr>
              <a:t> 1965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In instances of retained teeth, the REE fails to fuse with the oral epithelium, which then may possibly result in abnormal proliferation of stratum </a:t>
            </a:r>
            <a:r>
              <a:rPr lang="en-US" dirty="0" err="1" smtClean="0">
                <a:solidFill>
                  <a:srgbClr val="0070C0"/>
                </a:solidFill>
              </a:rPr>
              <a:t>intermedium</a:t>
            </a:r>
            <a:r>
              <a:rPr lang="en-US" dirty="0" smtClean="0">
                <a:solidFill>
                  <a:srgbClr val="0070C0"/>
                </a:solidFill>
              </a:rPr>
              <a:t> in an attempt to carry out its function</a:t>
            </a:r>
          </a:p>
          <a:p>
            <a:pPr>
              <a:buBlip>
                <a:blip r:embed="rId2"/>
              </a:buBlip>
            </a:pPr>
            <a:r>
              <a:rPr lang="en-US" sz="2400" dirty="0" smtClean="0">
                <a:solidFill>
                  <a:srgbClr val="0070C0"/>
                </a:solidFill>
              </a:rPr>
              <a:t>Intra osseous &amp; Extra osseous variants</a:t>
            </a:r>
          </a:p>
          <a:p>
            <a:pPr>
              <a:buBlip>
                <a:blip r:embed="rId2"/>
              </a:buBlip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8534400" cy="6096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PINDBORG’S TUMOR (CEOT)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04800" y="1447800"/>
            <a:ext cx="8503920" cy="4572000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</a:rPr>
              <a:t>Expansile</a:t>
            </a:r>
            <a:r>
              <a:rPr lang="en-US" sz="2400" dirty="0" smtClean="0">
                <a:solidFill>
                  <a:srgbClr val="0070C0"/>
                </a:solidFill>
              </a:rPr>
              <a:t> slow growing mass with a rather slow growing rate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No age / sex </a:t>
            </a:r>
            <a:r>
              <a:rPr lang="en-US" sz="2400" dirty="0" err="1" smtClean="0">
                <a:solidFill>
                  <a:srgbClr val="0070C0"/>
                </a:solidFill>
              </a:rPr>
              <a:t>predliction</a:t>
            </a:r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err="1" smtClean="0">
                <a:solidFill>
                  <a:srgbClr val="0070C0"/>
                </a:solidFill>
              </a:rPr>
              <a:t>Mandibular</a:t>
            </a:r>
            <a:r>
              <a:rPr lang="en-US" sz="2400" dirty="0" smtClean="0">
                <a:solidFill>
                  <a:srgbClr val="0070C0"/>
                </a:solidFill>
              </a:rPr>
              <a:t>  molar/premolar region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All intra osseous CEOT of maxilla- posterior region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Associated  with an </a:t>
            </a:r>
            <a:r>
              <a:rPr lang="en-US" sz="2400" dirty="0" err="1" smtClean="0">
                <a:solidFill>
                  <a:srgbClr val="0070C0"/>
                </a:solidFill>
              </a:rPr>
              <a:t>unerupted</a:t>
            </a:r>
            <a:r>
              <a:rPr lang="en-US" sz="2400" dirty="0" smtClean="0">
                <a:solidFill>
                  <a:srgbClr val="0070C0"/>
                </a:solidFill>
              </a:rPr>
              <a:t> or impacted tooth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71800" y="457200"/>
            <a:ext cx="419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Clinical Features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4038600"/>
            <a:ext cx="3533775" cy="226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Unilocular</a:t>
            </a:r>
            <a:r>
              <a:rPr lang="en-US" dirty="0" smtClean="0">
                <a:solidFill>
                  <a:srgbClr val="0070C0"/>
                </a:solidFill>
              </a:rPr>
              <a:t>  radiolucent lesion which may progress to multilocular lesion with minute calcified masses</a:t>
            </a:r>
          </a:p>
          <a:p>
            <a:r>
              <a:rPr lang="en-US" dirty="0" err="1" smtClean="0">
                <a:solidFill>
                  <a:srgbClr val="7030A0"/>
                </a:solidFill>
              </a:rPr>
              <a:t>Chaudhry</a:t>
            </a:r>
            <a:r>
              <a:rPr lang="en-US" dirty="0" smtClean="0">
                <a:solidFill>
                  <a:srgbClr val="7030A0"/>
                </a:solidFill>
              </a:rPr>
              <a:t> 1972 – 3 stages</a:t>
            </a:r>
          </a:p>
          <a:p>
            <a:pPr marL="788670" lvl="1" indent="-514350">
              <a:buClr>
                <a:srgbClr val="0070C0"/>
              </a:buClr>
              <a:buFont typeface="+mj-lt"/>
              <a:buAutoNum type="romanUcPeriod"/>
            </a:pPr>
            <a:r>
              <a:rPr lang="en-US" dirty="0" smtClean="0">
                <a:solidFill>
                  <a:srgbClr val="0070C0"/>
                </a:solidFill>
              </a:rPr>
              <a:t>Similar &amp; cannot be differentiated from </a:t>
            </a:r>
            <a:r>
              <a:rPr lang="en-US" dirty="0" err="1" smtClean="0">
                <a:solidFill>
                  <a:srgbClr val="0070C0"/>
                </a:solidFill>
              </a:rPr>
              <a:t>dentigerous</a:t>
            </a:r>
            <a:r>
              <a:rPr lang="en-US" dirty="0" smtClean="0">
                <a:solidFill>
                  <a:srgbClr val="0070C0"/>
                </a:solidFill>
              </a:rPr>
              <a:t> cyst</a:t>
            </a:r>
          </a:p>
          <a:p>
            <a:pPr marL="788670" lvl="1" indent="-514350">
              <a:buClr>
                <a:srgbClr val="0070C0"/>
              </a:buClr>
              <a:buFont typeface="+mj-lt"/>
              <a:buAutoNum type="romanUcPeriod"/>
            </a:pPr>
            <a:r>
              <a:rPr lang="en-US" dirty="0" smtClean="0">
                <a:solidFill>
                  <a:srgbClr val="0070C0"/>
                </a:solidFill>
              </a:rPr>
              <a:t>Minute calcifications appear [ </a:t>
            </a:r>
            <a:r>
              <a:rPr lang="en-US" dirty="0" err="1" smtClean="0">
                <a:solidFill>
                  <a:srgbClr val="0070C0"/>
                </a:solidFill>
              </a:rPr>
              <a:t>dentigerous</a:t>
            </a:r>
            <a:r>
              <a:rPr lang="en-US" dirty="0" smtClean="0">
                <a:solidFill>
                  <a:srgbClr val="0070C0"/>
                </a:solidFill>
              </a:rPr>
              <a:t> cyst / cystic </a:t>
            </a:r>
            <a:r>
              <a:rPr lang="en-US" dirty="0" err="1" smtClean="0">
                <a:solidFill>
                  <a:srgbClr val="0070C0"/>
                </a:solidFill>
              </a:rPr>
              <a:t>odontoma</a:t>
            </a:r>
            <a:r>
              <a:rPr lang="en-US" dirty="0" smtClean="0">
                <a:solidFill>
                  <a:srgbClr val="0070C0"/>
                </a:solidFill>
              </a:rPr>
              <a:t> ? ]</a:t>
            </a:r>
          </a:p>
          <a:p>
            <a:pPr marL="788670" lvl="1" indent="-514350">
              <a:buClr>
                <a:srgbClr val="0070C0"/>
              </a:buClr>
              <a:buFont typeface="+mj-lt"/>
              <a:buAutoNum type="romanUcPeriod"/>
            </a:pPr>
            <a:r>
              <a:rPr lang="en-US" dirty="0" smtClean="0">
                <a:solidFill>
                  <a:srgbClr val="0070C0"/>
                </a:solidFill>
              </a:rPr>
              <a:t>Honeycomb appearance – bone destruction&amp; calcium deposition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7000" y="381000"/>
            <a:ext cx="434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Radiographic findings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4" name="Picture 4" descr="photo-06"/>
          <p:cNvPicPr>
            <a:picLocks noChangeAspect="1" noChangeArrowheads="1"/>
          </p:cNvPicPr>
          <p:nvPr/>
        </p:nvPicPr>
        <p:blipFill>
          <a:blip r:embed="rId2">
            <a:lum bright="-10000" contrast="-10000"/>
          </a:blip>
          <a:srcRect l="1660" t="51744" r="52348" b="12830"/>
          <a:stretch>
            <a:fillRect/>
          </a:stretch>
        </p:blipFill>
        <p:spPr bwMode="auto">
          <a:xfrm>
            <a:off x="0" y="0"/>
            <a:ext cx="2438400" cy="159301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3" descr="photo-06"/>
          <p:cNvPicPr>
            <a:picLocks noChangeAspect="1" noChangeArrowheads="1"/>
          </p:cNvPicPr>
          <p:nvPr/>
        </p:nvPicPr>
        <p:blipFill>
          <a:blip r:embed="rId2">
            <a:lum bright="-10000" contrast="-10000"/>
          </a:blip>
          <a:srcRect l="52129" t="2890" r="1779" b="62709"/>
          <a:stretch>
            <a:fillRect/>
          </a:stretch>
        </p:blipFill>
        <p:spPr bwMode="auto">
          <a:xfrm>
            <a:off x="6707452" y="0"/>
            <a:ext cx="2436548" cy="154225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>
                <a:solidFill>
                  <a:srgbClr val="7030A0"/>
                </a:solidFill>
              </a:rPr>
              <a:t>Histologic</a:t>
            </a:r>
            <a:r>
              <a:rPr lang="en-US" dirty="0" smtClean="0">
                <a:solidFill>
                  <a:srgbClr val="7030A0"/>
                </a:solidFill>
              </a:rPr>
              <a:t> characteristics</a:t>
            </a:r>
          </a:p>
          <a:p>
            <a:pPr lvl="1"/>
            <a:r>
              <a:rPr lang="en-US" dirty="0" err="1" smtClean="0">
                <a:solidFill>
                  <a:srgbClr val="0070C0"/>
                </a:solidFill>
              </a:rPr>
              <a:t>Epitheloid</a:t>
            </a:r>
            <a:r>
              <a:rPr lang="en-US" dirty="0" smtClean="0">
                <a:solidFill>
                  <a:srgbClr val="0070C0"/>
                </a:solidFill>
              </a:rPr>
              <a:t>  strands/nests/sheets</a:t>
            </a:r>
          </a:p>
          <a:p>
            <a:pPr lvl="1"/>
            <a:r>
              <a:rPr lang="en-US" dirty="0" err="1" smtClean="0">
                <a:solidFill>
                  <a:srgbClr val="0070C0"/>
                </a:solidFill>
              </a:rPr>
              <a:t>Amyloid</a:t>
            </a:r>
            <a:r>
              <a:rPr lang="en-US" dirty="0" smtClean="0">
                <a:solidFill>
                  <a:srgbClr val="0070C0"/>
                </a:solidFill>
              </a:rPr>
              <a:t> &amp; calcifications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Rare clear cell variant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Differential diagnosis :</a:t>
            </a:r>
          </a:p>
          <a:p>
            <a:pPr lvl="1">
              <a:spcBef>
                <a:spcPct val="50000"/>
              </a:spcBef>
              <a:defRPr/>
            </a:pPr>
            <a:r>
              <a:rPr lang="en-US" dirty="0" err="1" smtClean="0">
                <a:solidFill>
                  <a:srgbClr val="0070C0"/>
                </a:solidFill>
              </a:rPr>
              <a:t>Dentigerous</a:t>
            </a:r>
            <a:r>
              <a:rPr lang="en-US" dirty="0" smtClean="0">
                <a:solidFill>
                  <a:srgbClr val="0070C0"/>
                </a:solidFill>
              </a:rPr>
              <a:t> cyst </a:t>
            </a:r>
          </a:p>
          <a:p>
            <a:pPr lvl="1"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0070C0"/>
                </a:solidFill>
              </a:rPr>
              <a:t>OKC </a:t>
            </a:r>
          </a:p>
          <a:p>
            <a:pPr lvl="1"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0070C0"/>
                </a:solidFill>
              </a:rPr>
              <a:t>AOT  </a:t>
            </a:r>
          </a:p>
          <a:p>
            <a:pPr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0070C0"/>
                </a:solidFill>
              </a:rPr>
              <a:t>Marginal segmental resection</a:t>
            </a:r>
          </a:p>
          <a:p>
            <a:pPr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0070C0"/>
                </a:solidFill>
              </a:rPr>
              <a:t>Recurrence potential &lt; 20%</a:t>
            </a:r>
          </a:p>
          <a:p>
            <a:pPr lvl="1"/>
            <a:endParaRPr lang="en-US" dirty="0"/>
          </a:p>
        </p:txBody>
      </p:sp>
      <p:pic>
        <p:nvPicPr>
          <p:cNvPr id="3" name="Picture 3" descr="photo-06"/>
          <p:cNvPicPr>
            <a:picLocks noChangeAspect="1" noChangeArrowheads="1"/>
          </p:cNvPicPr>
          <p:nvPr/>
        </p:nvPicPr>
        <p:blipFill>
          <a:blip r:embed="rId2"/>
          <a:srcRect l="52515" t="51422" r="1779" b="12854"/>
          <a:stretch>
            <a:fillRect/>
          </a:stretch>
        </p:blipFill>
        <p:spPr bwMode="auto">
          <a:xfrm>
            <a:off x="4953000" y="2590800"/>
            <a:ext cx="3352800" cy="222287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>
                <a:solidFill>
                  <a:srgbClr val="7030A0"/>
                </a:solidFill>
              </a:rPr>
              <a:t>WHO : </a:t>
            </a:r>
            <a:r>
              <a:rPr lang="en-US" sz="2200" dirty="0" smtClean="0">
                <a:solidFill>
                  <a:srgbClr val="0070C0"/>
                </a:solidFill>
              </a:rPr>
              <a:t>"As a fibroblastic neoplasm containing variable amounts of apparently inactive </a:t>
            </a:r>
            <a:r>
              <a:rPr lang="en-US" sz="2200" dirty="0" err="1" smtClean="0">
                <a:solidFill>
                  <a:srgbClr val="0070C0"/>
                </a:solidFill>
              </a:rPr>
              <a:t>odontogenic</a:t>
            </a:r>
            <a:r>
              <a:rPr lang="en-US" sz="2200" dirty="0" smtClean="0">
                <a:solidFill>
                  <a:srgbClr val="0070C0"/>
                </a:solidFill>
              </a:rPr>
              <a:t> epithelium"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Relatively  rare,&lt; 10% of all </a:t>
            </a:r>
            <a:r>
              <a:rPr lang="en-US" sz="2200" dirty="0" err="1" smtClean="0">
                <a:solidFill>
                  <a:srgbClr val="0070C0"/>
                </a:solidFill>
              </a:rPr>
              <a:t>odontogenic</a:t>
            </a:r>
            <a:r>
              <a:rPr lang="en-US" sz="2200" dirty="0" smtClean="0">
                <a:solidFill>
                  <a:srgbClr val="0070C0"/>
                </a:solidFill>
              </a:rPr>
              <a:t> tumors</a:t>
            </a:r>
          </a:p>
          <a:p>
            <a:pPr marL="227013" indent="-227013" algn="just">
              <a:spcBef>
                <a:spcPct val="50000"/>
              </a:spcBef>
              <a:defRPr/>
            </a:pPr>
            <a:r>
              <a:rPr lang="en-US" sz="2200" b="1" dirty="0" smtClean="0">
                <a:solidFill>
                  <a:srgbClr val="7030A0"/>
                </a:solidFill>
              </a:rPr>
              <a:t>Origin -</a:t>
            </a:r>
            <a:r>
              <a:rPr lang="en-US" sz="2200" dirty="0" smtClean="0">
                <a:solidFill>
                  <a:srgbClr val="7030A0"/>
                </a:solidFill>
              </a:rPr>
              <a:t> Dental follicle </a:t>
            </a:r>
            <a:r>
              <a:rPr lang="en-US" sz="2200" dirty="0" smtClean="0">
                <a:solidFill>
                  <a:srgbClr val="0070C0"/>
                </a:solidFill>
              </a:rPr>
              <a:t>– associated with </a:t>
            </a:r>
            <a:r>
              <a:rPr lang="en-US" sz="2200" dirty="0" err="1" smtClean="0">
                <a:solidFill>
                  <a:srgbClr val="0070C0"/>
                </a:solidFill>
              </a:rPr>
              <a:t>unerupted</a:t>
            </a:r>
            <a:r>
              <a:rPr lang="en-US" sz="2200" dirty="0" smtClean="0">
                <a:solidFill>
                  <a:srgbClr val="0070C0"/>
                </a:solidFill>
              </a:rPr>
              <a:t> teeth </a:t>
            </a:r>
            <a:r>
              <a:rPr lang="en-US" sz="2200" dirty="0" smtClean="0">
                <a:solidFill>
                  <a:srgbClr val="7030A0"/>
                </a:solidFill>
              </a:rPr>
              <a:t>Periodontal ligament </a:t>
            </a:r>
            <a:r>
              <a:rPr lang="en-US" sz="2200" dirty="0" smtClean="0">
                <a:solidFill>
                  <a:srgbClr val="0070C0"/>
                </a:solidFill>
              </a:rPr>
              <a:t>– not associated with </a:t>
            </a:r>
            <a:r>
              <a:rPr lang="en-US" sz="2200" dirty="0" err="1" smtClean="0">
                <a:solidFill>
                  <a:srgbClr val="0070C0"/>
                </a:solidFill>
              </a:rPr>
              <a:t>unerupted</a:t>
            </a:r>
            <a:r>
              <a:rPr lang="en-US" sz="2200" dirty="0" smtClean="0">
                <a:solidFill>
                  <a:srgbClr val="0070C0"/>
                </a:solidFill>
              </a:rPr>
              <a:t> teeth.  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Females ,wide age range (mean, 37 years).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Mandible ,anterior portions of the jaws. 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Its association with impacted teeth is uncommon.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381000"/>
            <a:ext cx="586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CENTRAL ODONTOGENIC FIBROMA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The unique presence of a palatal cleft when combined with the characteristic radiographic finding is highly suggestive of a </a:t>
            </a:r>
            <a:r>
              <a:rPr lang="en-US" sz="2400" dirty="0" err="1" smtClean="0">
                <a:solidFill>
                  <a:srgbClr val="0070C0"/>
                </a:solidFill>
              </a:rPr>
              <a:t>codf</a:t>
            </a:r>
            <a:r>
              <a:rPr lang="en-US" sz="24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sz="2400" dirty="0" err="1" smtClean="0">
                <a:solidFill>
                  <a:srgbClr val="7030A0"/>
                </a:solidFill>
              </a:rPr>
              <a:t>Radiographically</a:t>
            </a:r>
            <a:r>
              <a:rPr lang="en-US" sz="2400" dirty="0" smtClean="0">
                <a:solidFill>
                  <a:srgbClr val="0070C0"/>
                </a:solidFill>
              </a:rPr>
              <a:t>: well demarcated </a:t>
            </a:r>
            <a:r>
              <a:rPr lang="en-US" sz="2400" dirty="0" err="1" smtClean="0">
                <a:solidFill>
                  <a:srgbClr val="0070C0"/>
                </a:solidFill>
              </a:rPr>
              <a:t>unilocular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radiolucencies</a:t>
            </a:r>
            <a:r>
              <a:rPr lang="en-US" sz="2400" dirty="0" smtClean="0">
                <a:solidFill>
                  <a:srgbClr val="0070C0"/>
                </a:solidFill>
              </a:rPr>
              <a:t>, but multilocular and mixed-density lesions can occur.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Locally </a:t>
            </a:r>
            <a:r>
              <a:rPr lang="en-US" sz="2400" dirty="0" err="1" smtClean="0">
                <a:solidFill>
                  <a:srgbClr val="0070C0"/>
                </a:solidFill>
              </a:rPr>
              <a:t>aggressive,but</a:t>
            </a:r>
            <a:r>
              <a:rPr lang="en-US" sz="2400" dirty="0" smtClean="0">
                <a:solidFill>
                  <a:srgbClr val="0070C0"/>
                </a:solidFill>
              </a:rPr>
              <a:t> tend to be separated from surrounding bone.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57400" y="457200"/>
            <a:ext cx="563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CENTRAL ODONTOGENIC FIBROMA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4419600"/>
            <a:ext cx="2362200" cy="176104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4419600"/>
            <a:ext cx="1169295" cy="186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</a:rPr>
              <a:t>Entirely soft tissue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</a:rPr>
              <a:t>Mixture of soft &amp; calcified tissues.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</a:rPr>
              <a:t>Entirely calcified tissues.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rgbClr val="0070C0"/>
                </a:solidFill>
              </a:rPr>
              <a:t>Wide range of biologic </a:t>
            </a:r>
            <a:r>
              <a:rPr lang="en-US" sz="2400" dirty="0" err="1">
                <a:solidFill>
                  <a:srgbClr val="0070C0"/>
                </a:solidFill>
              </a:rPr>
              <a:t>behaviour</a:t>
            </a:r>
            <a:r>
              <a:rPr lang="en-US" sz="2400" dirty="0">
                <a:solidFill>
                  <a:srgbClr val="0070C0"/>
                </a:solidFill>
              </a:rPr>
              <a:t> &amp;</a:t>
            </a:r>
            <a:r>
              <a:rPr lang="en-US" sz="2400" dirty="0" err="1">
                <a:solidFill>
                  <a:srgbClr val="0070C0"/>
                </a:solidFill>
              </a:rPr>
              <a:t>b’coz</a:t>
            </a:r>
            <a:r>
              <a:rPr lang="en-US" sz="2400" dirty="0">
                <a:solidFill>
                  <a:srgbClr val="0070C0"/>
                </a:solidFill>
              </a:rPr>
              <a:t> of this various treatment methods have been described : from conservative to very aggressive treatment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200" dirty="0" err="1" smtClean="0">
                <a:solidFill>
                  <a:srgbClr val="7030A0"/>
                </a:solidFill>
              </a:rPr>
              <a:t>Histolopathologic</a:t>
            </a:r>
            <a:r>
              <a:rPr lang="en-US" sz="2200" dirty="0" smtClean="0">
                <a:solidFill>
                  <a:srgbClr val="7030A0"/>
                </a:solidFill>
              </a:rPr>
              <a:t> features</a:t>
            </a:r>
          </a:p>
          <a:p>
            <a:endParaRPr lang="en-US" sz="2200" dirty="0" smtClean="0"/>
          </a:p>
          <a:p>
            <a:pPr>
              <a:buNone/>
            </a:pPr>
            <a:r>
              <a:rPr lang="en-US" sz="2400" dirty="0" smtClean="0">
                <a:solidFill>
                  <a:srgbClr val="0070C0"/>
                </a:solidFill>
              </a:rPr>
              <a:t>     (1) Fibrous tissue of variable </a:t>
            </a:r>
            <a:r>
              <a:rPr lang="en-US" sz="2400" dirty="0" err="1" smtClean="0">
                <a:solidFill>
                  <a:srgbClr val="0070C0"/>
                </a:solidFill>
              </a:rPr>
              <a:t>cellularity</a:t>
            </a:r>
            <a:r>
              <a:rPr lang="en-US" sz="2400" dirty="0" smtClean="0">
                <a:solidFill>
                  <a:srgbClr val="0070C0"/>
                </a:solidFill>
              </a:rPr>
              <a:t> and density;</a:t>
            </a:r>
          </a:p>
          <a:p>
            <a:pPr>
              <a:buNone/>
            </a:pPr>
            <a:r>
              <a:rPr lang="en-US" sz="2400" dirty="0" smtClean="0">
                <a:solidFill>
                  <a:srgbClr val="0070C0"/>
                </a:solidFill>
              </a:rPr>
              <a:t> 	(2) Variable amounts of inactive-appearing </a:t>
            </a:r>
            <a:r>
              <a:rPr lang="en-US" sz="2400" dirty="0" err="1" smtClean="0">
                <a:solidFill>
                  <a:srgbClr val="0070C0"/>
                </a:solidFill>
              </a:rPr>
              <a:t>odontogenic</a:t>
            </a:r>
            <a:r>
              <a:rPr lang="en-US" sz="2400" dirty="0" smtClean="0">
                <a:solidFill>
                  <a:srgbClr val="0070C0"/>
                </a:solidFill>
              </a:rPr>
              <a:t> epithelium; and </a:t>
            </a:r>
          </a:p>
          <a:p>
            <a:pPr>
              <a:buNone/>
            </a:pPr>
            <a:r>
              <a:rPr lang="en-US" sz="2400" dirty="0" smtClean="0">
                <a:solidFill>
                  <a:srgbClr val="0070C0"/>
                </a:solidFill>
              </a:rPr>
              <a:t>	(3) Variable presence of calcifications resembling dysplastic dentin, </a:t>
            </a:r>
            <a:r>
              <a:rPr lang="en-US" sz="2400" dirty="0" err="1" smtClean="0">
                <a:solidFill>
                  <a:srgbClr val="0070C0"/>
                </a:solidFill>
              </a:rPr>
              <a:t>cementum</a:t>
            </a:r>
            <a:r>
              <a:rPr lang="en-US" sz="2400" dirty="0" smtClean="0">
                <a:solidFill>
                  <a:srgbClr val="0070C0"/>
                </a:solidFill>
              </a:rPr>
              <a:t>-like tissue, or bone</a:t>
            </a:r>
          </a:p>
          <a:p>
            <a:pPr>
              <a:buNone/>
            </a:pPr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Enucleation followed by thorough curettage, unless the clinical behavior is unusually aggressive</a:t>
            </a:r>
          </a:p>
          <a:p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The recurrence rate - 26%</a:t>
            </a:r>
          </a:p>
          <a:p>
            <a:pPr>
              <a:buNone/>
            </a:pPr>
            <a:endParaRPr lang="en-US" sz="2400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en-US" sz="2200" dirty="0"/>
          </a:p>
        </p:txBody>
      </p:sp>
      <p:sp>
        <p:nvSpPr>
          <p:cNvPr id="3" name="Rectangle 2"/>
          <p:cNvSpPr/>
          <p:nvPr/>
        </p:nvSpPr>
        <p:spPr>
          <a:xfrm>
            <a:off x="1752600" y="452735"/>
            <a:ext cx="571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CENTRAL ODONTOGENIC FIBROMA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Gingival  counterpart of the </a:t>
            </a:r>
            <a:r>
              <a:rPr lang="en-US" sz="2400" dirty="0" err="1" smtClean="0">
                <a:solidFill>
                  <a:srgbClr val="0070C0"/>
                </a:solidFill>
              </a:rPr>
              <a:t>COdF</a:t>
            </a:r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err="1" smtClean="0">
                <a:solidFill>
                  <a:srgbClr val="0070C0"/>
                </a:solidFill>
              </a:rPr>
              <a:t>Ectomesenchymal</a:t>
            </a:r>
            <a:r>
              <a:rPr lang="en-US" sz="2400" dirty="0" smtClean="0">
                <a:solidFill>
                  <a:srgbClr val="0070C0"/>
                </a:solidFill>
              </a:rPr>
              <a:t> in origin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Rare , 1.2 %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Gingival or alveolar ridge tumor</a:t>
            </a:r>
          </a:p>
          <a:p>
            <a:r>
              <a:rPr lang="en-US" sz="2400" dirty="0" err="1" smtClean="0">
                <a:solidFill>
                  <a:srgbClr val="7030A0"/>
                </a:solidFill>
              </a:rPr>
              <a:t>Histolopathologic</a:t>
            </a:r>
            <a:r>
              <a:rPr lang="en-US" sz="2400" dirty="0" smtClean="0">
                <a:solidFill>
                  <a:srgbClr val="7030A0"/>
                </a:solidFill>
              </a:rPr>
              <a:t> features</a:t>
            </a:r>
          </a:p>
          <a:p>
            <a:pPr lvl="1"/>
            <a:r>
              <a:rPr lang="en-US" sz="2400" dirty="0" err="1" smtClean="0">
                <a:solidFill>
                  <a:srgbClr val="0070C0"/>
                </a:solidFill>
              </a:rPr>
              <a:t>unencapsulated</a:t>
            </a:r>
            <a:r>
              <a:rPr lang="en-US" sz="2400" dirty="0" smtClean="0">
                <a:solidFill>
                  <a:srgbClr val="0070C0"/>
                </a:solidFill>
              </a:rPr>
              <a:t> proliferation of cellular fibrous or </a:t>
            </a:r>
            <a:r>
              <a:rPr lang="en-US" sz="2400" dirty="0" err="1" smtClean="0">
                <a:solidFill>
                  <a:srgbClr val="0070C0"/>
                </a:solidFill>
              </a:rPr>
              <a:t>fibromyxomatous</a:t>
            </a:r>
            <a:r>
              <a:rPr lang="en-US" sz="2400" dirty="0" smtClean="0">
                <a:solidFill>
                  <a:srgbClr val="0070C0"/>
                </a:solidFill>
              </a:rPr>
              <a:t> connective tissue that exhibits variable amounts of </a:t>
            </a:r>
            <a:r>
              <a:rPr lang="en-US" sz="2400" dirty="0" err="1" smtClean="0">
                <a:solidFill>
                  <a:srgbClr val="0070C0"/>
                </a:solidFill>
              </a:rPr>
              <a:t>odontogenic</a:t>
            </a:r>
            <a:r>
              <a:rPr lang="en-US" sz="2400" dirty="0" smtClean="0">
                <a:solidFill>
                  <a:srgbClr val="0070C0"/>
                </a:solidFill>
              </a:rPr>
              <a:t> epithelium and sometimes foci of calcification in the form of </a:t>
            </a:r>
            <a:r>
              <a:rPr lang="en-US" sz="2400" dirty="0" err="1" smtClean="0">
                <a:solidFill>
                  <a:srgbClr val="0070C0"/>
                </a:solidFill>
              </a:rPr>
              <a:t>dentinoid</a:t>
            </a:r>
            <a:r>
              <a:rPr lang="en-US" sz="2400" dirty="0" smtClean="0">
                <a:solidFill>
                  <a:srgbClr val="0070C0"/>
                </a:solidFill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</a:rPr>
              <a:t>cementicles</a:t>
            </a:r>
            <a:r>
              <a:rPr lang="en-US" sz="2400" dirty="0" smtClean="0">
                <a:solidFill>
                  <a:srgbClr val="0070C0"/>
                </a:solidFill>
              </a:rPr>
              <a:t>, or bone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47800" y="381000"/>
            <a:ext cx="6069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PERIPHERAL ODONTOGENIC FIBROMA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1524000"/>
            <a:ext cx="292184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>
                <a:solidFill>
                  <a:srgbClr val="7030A0"/>
                </a:solidFill>
              </a:rPr>
              <a:t>WHO :"</a:t>
            </a:r>
            <a:r>
              <a:rPr lang="en-US" sz="2200" dirty="0" smtClean="0">
                <a:solidFill>
                  <a:srgbClr val="0070C0"/>
                </a:solidFill>
              </a:rPr>
              <a:t>As a locally invasive neoplasm consisting of rounded and angular cells that lie in an abundant </a:t>
            </a:r>
            <a:r>
              <a:rPr lang="en-US" sz="2200" dirty="0" err="1" smtClean="0">
                <a:solidFill>
                  <a:srgbClr val="0070C0"/>
                </a:solidFill>
              </a:rPr>
              <a:t>mucoid</a:t>
            </a:r>
            <a:r>
              <a:rPr lang="en-US" sz="2200" dirty="0" smtClean="0">
                <a:solidFill>
                  <a:srgbClr val="0070C0"/>
                </a:solidFill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</a:rPr>
              <a:t>stroma</a:t>
            </a:r>
            <a:r>
              <a:rPr lang="en-US" sz="2200" dirty="0" smtClean="0">
                <a:solidFill>
                  <a:srgbClr val="0070C0"/>
                </a:solidFill>
              </a:rPr>
              <a:t>".</a:t>
            </a:r>
          </a:p>
          <a:p>
            <a:r>
              <a:rPr lang="en-US" sz="2200" dirty="0" err="1" smtClean="0">
                <a:solidFill>
                  <a:srgbClr val="0070C0"/>
                </a:solidFill>
              </a:rPr>
              <a:t>Myxomas</a:t>
            </a:r>
            <a:r>
              <a:rPr lang="en-US" sz="2200" dirty="0" smtClean="0">
                <a:solidFill>
                  <a:srgbClr val="0070C0"/>
                </a:solidFill>
              </a:rPr>
              <a:t> of the facial skeleton can be derived from primordial </a:t>
            </a:r>
            <a:r>
              <a:rPr lang="en-US" sz="2200" dirty="0" err="1" smtClean="0">
                <a:solidFill>
                  <a:srgbClr val="0070C0"/>
                </a:solidFill>
              </a:rPr>
              <a:t>odontogenic</a:t>
            </a:r>
            <a:r>
              <a:rPr lang="en-US" sz="2200" dirty="0" smtClean="0">
                <a:solidFill>
                  <a:srgbClr val="0070C0"/>
                </a:solidFill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</a:rPr>
              <a:t>mesenchyme</a:t>
            </a:r>
            <a:r>
              <a:rPr lang="en-US" sz="2200" dirty="0" smtClean="0">
                <a:solidFill>
                  <a:srgbClr val="0070C0"/>
                </a:solidFill>
              </a:rPr>
              <a:t> or from </a:t>
            </a:r>
            <a:r>
              <a:rPr lang="en-US" sz="2200" dirty="0" err="1" smtClean="0">
                <a:solidFill>
                  <a:srgbClr val="0070C0"/>
                </a:solidFill>
              </a:rPr>
              <a:t>nonodontogenic</a:t>
            </a:r>
            <a:r>
              <a:rPr lang="en-US" sz="2200" dirty="0" smtClean="0">
                <a:solidFill>
                  <a:srgbClr val="0070C0"/>
                </a:solidFill>
              </a:rPr>
              <a:t> (</a:t>
            </a:r>
            <a:r>
              <a:rPr lang="en-US" sz="2200" dirty="0" err="1" smtClean="0">
                <a:solidFill>
                  <a:srgbClr val="0070C0"/>
                </a:solidFill>
              </a:rPr>
              <a:t>osteogenic</a:t>
            </a:r>
            <a:r>
              <a:rPr lang="en-US" sz="2200" dirty="0" smtClean="0">
                <a:solidFill>
                  <a:srgbClr val="0070C0"/>
                </a:solidFill>
              </a:rPr>
              <a:t>) embryonic connective tissue.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&lt;40 years, males.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2:1 for mandible, molar &amp; premolar regions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Painless  expansion of the involved bone – growth may be rapid – due to accumulation of </a:t>
            </a:r>
            <a:r>
              <a:rPr lang="en-US" sz="2200" dirty="0" err="1" smtClean="0">
                <a:solidFill>
                  <a:srgbClr val="0070C0"/>
                </a:solidFill>
              </a:rPr>
              <a:t>myxoid</a:t>
            </a:r>
            <a:r>
              <a:rPr lang="en-US" sz="2200" dirty="0" smtClean="0">
                <a:solidFill>
                  <a:srgbClr val="0070C0"/>
                </a:solidFill>
              </a:rPr>
              <a:t> ground substance</a:t>
            </a:r>
          </a:p>
        </p:txBody>
      </p:sp>
      <p:sp>
        <p:nvSpPr>
          <p:cNvPr id="3" name="Rectangle 2"/>
          <p:cNvSpPr/>
          <p:nvPr/>
        </p:nvSpPr>
        <p:spPr>
          <a:xfrm>
            <a:off x="1828800" y="152400"/>
            <a:ext cx="556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                      </a:t>
            </a:r>
            <a:r>
              <a:rPr lang="en-US" sz="2400" dirty="0" err="1" smtClean="0">
                <a:solidFill>
                  <a:srgbClr val="002060"/>
                </a:solidFill>
              </a:rPr>
              <a:t>Myxoma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(</a:t>
            </a:r>
            <a:r>
              <a:rPr lang="en-US" sz="2400" dirty="0" err="1" smtClean="0">
                <a:solidFill>
                  <a:srgbClr val="002060"/>
                </a:solidFill>
              </a:rPr>
              <a:t>odontogenic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myxoma,fibromyxoma</a:t>
            </a:r>
            <a:r>
              <a:rPr lang="en-US" sz="2400" dirty="0" smtClean="0">
                <a:solidFill>
                  <a:srgbClr val="002060"/>
                </a:solidFill>
              </a:rPr>
              <a:t>)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01752" y="1371600"/>
            <a:ext cx="8503920" cy="4727448"/>
          </a:xfrm>
        </p:spPr>
        <p:txBody>
          <a:bodyPr>
            <a:normAutofit/>
          </a:bodyPr>
          <a:lstStyle/>
          <a:p>
            <a:pPr algn="just"/>
            <a:r>
              <a:rPr lang="en-US" sz="2000" dirty="0" smtClean="0">
                <a:solidFill>
                  <a:srgbClr val="0070C0"/>
                </a:solidFill>
              </a:rPr>
              <a:t>Radiographic </a:t>
            </a:r>
            <a:r>
              <a:rPr lang="en-US" sz="2000" dirty="0" err="1" smtClean="0">
                <a:solidFill>
                  <a:srgbClr val="0070C0"/>
                </a:solidFill>
              </a:rPr>
              <a:t>features:multilocular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radiolucencies</a:t>
            </a:r>
            <a:r>
              <a:rPr lang="en-US" sz="2000" dirty="0" smtClean="0">
                <a:solidFill>
                  <a:srgbClr val="0070C0"/>
                </a:solidFill>
              </a:rPr>
              <a:t> with characteristic  soap-bubble or wispy pattern.</a:t>
            </a:r>
          </a:p>
          <a:p>
            <a:pPr algn="just"/>
            <a:r>
              <a:rPr lang="en-US" sz="2000" dirty="0" smtClean="0">
                <a:solidFill>
                  <a:srgbClr val="0070C0"/>
                </a:solidFill>
              </a:rPr>
              <a:t>Cortical expansion or perforation &amp; root displacement or </a:t>
            </a:r>
            <a:r>
              <a:rPr lang="en-US" sz="2000" dirty="0" err="1" smtClean="0">
                <a:solidFill>
                  <a:srgbClr val="0070C0"/>
                </a:solidFill>
              </a:rPr>
              <a:t>resorption</a:t>
            </a:r>
            <a:endParaRPr lang="en-US" sz="2000" dirty="0" smtClean="0">
              <a:solidFill>
                <a:srgbClr val="0070C0"/>
              </a:solidFill>
            </a:endParaRPr>
          </a:p>
          <a:p>
            <a:r>
              <a:rPr lang="en-US" sz="2000" dirty="0" err="1" smtClean="0">
                <a:solidFill>
                  <a:srgbClr val="7030A0"/>
                </a:solidFill>
              </a:rPr>
              <a:t>Histolopathologic</a:t>
            </a:r>
            <a:r>
              <a:rPr lang="en-US" sz="2000" dirty="0" smtClean="0">
                <a:solidFill>
                  <a:srgbClr val="7030A0"/>
                </a:solidFill>
              </a:rPr>
              <a:t> features</a:t>
            </a:r>
          </a:p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Bland </a:t>
            </a:r>
            <a:r>
              <a:rPr lang="en-US" sz="2000" dirty="0" err="1" smtClean="0">
                <a:solidFill>
                  <a:srgbClr val="0070C0"/>
                </a:solidFill>
              </a:rPr>
              <a:t>myxoid</a:t>
            </a:r>
            <a:endParaRPr lang="en-US" sz="2000" dirty="0" smtClean="0">
              <a:solidFill>
                <a:srgbClr val="0070C0"/>
              </a:solidFill>
            </a:endParaRPr>
          </a:p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No epithelial rests</a:t>
            </a:r>
          </a:p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Variable amounts of collagen</a:t>
            </a:r>
          </a:p>
          <a:p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981200" y="228600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                           </a:t>
            </a:r>
            <a:r>
              <a:rPr lang="en-US" sz="2400" dirty="0" err="1" smtClean="0">
                <a:solidFill>
                  <a:srgbClr val="002060"/>
                </a:solidFill>
              </a:rPr>
              <a:t>Myxoma</a:t>
            </a:r>
            <a:endParaRPr lang="en-US" sz="24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 (</a:t>
            </a:r>
            <a:r>
              <a:rPr lang="en-US" sz="2400" dirty="0" err="1" smtClean="0">
                <a:solidFill>
                  <a:srgbClr val="002060"/>
                </a:solidFill>
              </a:rPr>
              <a:t>odontogenic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myxoma</a:t>
            </a:r>
            <a:r>
              <a:rPr lang="en-US" sz="2400" dirty="0" smtClean="0">
                <a:solidFill>
                  <a:srgbClr val="002060"/>
                </a:solidFill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</a:rPr>
              <a:t>fibromyxoma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4" name="Picture 4" descr="photo-17"/>
          <p:cNvPicPr>
            <a:picLocks noChangeAspect="1" noChangeArrowheads="1"/>
          </p:cNvPicPr>
          <p:nvPr/>
        </p:nvPicPr>
        <p:blipFill>
          <a:blip r:embed="rId2"/>
          <a:srcRect t="52777" r="52353" b="11194"/>
          <a:stretch>
            <a:fillRect/>
          </a:stretch>
        </p:blipFill>
        <p:spPr bwMode="auto">
          <a:xfrm>
            <a:off x="4572000" y="4371420"/>
            <a:ext cx="2438400" cy="15785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5" descr="photo-17"/>
          <p:cNvPicPr>
            <a:picLocks noChangeAspect="1" noChangeArrowheads="1"/>
          </p:cNvPicPr>
          <p:nvPr/>
        </p:nvPicPr>
        <p:blipFill>
          <a:blip r:embed="rId2"/>
          <a:srcRect l="52032" t="-978" r="-517" b="63683"/>
          <a:stretch>
            <a:fillRect/>
          </a:stretch>
        </p:blipFill>
        <p:spPr bwMode="auto">
          <a:xfrm>
            <a:off x="1447800" y="4419600"/>
            <a:ext cx="2285756" cy="150525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Complete surgical removal by conservative treatment can be difficult to achieve because the </a:t>
            </a:r>
            <a:r>
              <a:rPr lang="en-US" sz="2400" dirty="0" err="1" smtClean="0">
                <a:solidFill>
                  <a:srgbClr val="0070C0"/>
                </a:solidFill>
              </a:rPr>
              <a:t>myxoma</a:t>
            </a:r>
            <a:r>
              <a:rPr lang="en-US" sz="2400" dirty="0" smtClean="0">
                <a:solidFill>
                  <a:srgbClr val="0070C0"/>
                </a:solidFill>
              </a:rPr>
              <a:t> readily infiltrates the surrounding bone tissue without its immediate destruction.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There is a high recurrence rate after inadequate surgical treatment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5400" y="457200"/>
            <a:ext cx="647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</a:rPr>
              <a:t>Myxoma</a:t>
            </a:r>
            <a:r>
              <a:rPr lang="en-US" sz="2400" dirty="0" smtClean="0">
                <a:solidFill>
                  <a:srgbClr val="002060"/>
                </a:solidFill>
              </a:rPr>
              <a:t> (</a:t>
            </a:r>
            <a:r>
              <a:rPr lang="en-US" sz="2400" dirty="0" err="1" smtClean="0">
                <a:solidFill>
                  <a:srgbClr val="002060"/>
                </a:solidFill>
              </a:rPr>
              <a:t>odontogenic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myxoma</a:t>
            </a:r>
            <a:r>
              <a:rPr lang="en-US" sz="2400" dirty="0" smtClean="0">
                <a:solidFill>
                  <a:srgbClr val="002060"/>
                </a:solidFill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</a:rPr>
              <a:t>fibromyxoma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Rare </a:t>
            </a:r>
            <a:r>
              <a:rPr lang="en-US" sz="2400" dirty="0" err="1" smtClean="0">
                <a:solidFill>
                  <a:srgbClr val="0070C0"/>
                </a:solidFill>
              </a:rPr>
              <a:t>odontogenic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tumour</a:t>
            </a:r>
            <a:r>
              <a:rPr lang="en-US" sz="2400" dirty="0" smtClean="0">
                <a:solidFill>
                  <a:srgbClr val="0070C0"/>
                </a:solidFill>
              </a:rPr>
              <a:t> of C.T forming </a:t>
            </a:r>
            <a:r>
              <a:rPr lang="en-US" sz="2400" dirty="0" err="1" smtClean="0">
                <a:solidFill>
                  <a:srgbClr val="0070C0"/>
                </a:solidFill>
              </a:rPr>
              <a:t>cementum</a:t>
            </a:r>
            <a:r>
              <a:rPr lang="en-US" sz="2400" dirty="0" smtClean="0">
                <a:solidFill>
                  <a:srgbClr val="0070C0"/>
                </a:solidFill>
              </a:rPr>
              <a:t> like calcification, fused to a tooth root.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Due to abnormal periodontal membrane growth &amp; </a:t>
            </a:r>
            <a:r>
              <a:rPr lang="en-US" sz="2400" dirty="0" err="1" smtClean="0">
                <a:solidFill>
                  <a:srgbClr val="0070C0"/>
                </a:solidFill>
              </a:rPr>
              <a:t>devolopment</a:t>
            </a:r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Teenage, no sex </a:t>
            </a:r>
            <a:r>
              <a:rPr lang="en-US" sz="2400" dirty="0" err="1" smtClean="0">
                <a:solidFill>
                  <a:srgbClr val="0070C0"/>
                </a:solidFill>
              </a:rPr>
              <a:t>prediliction</a:t>
            </a:r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err="1" smtClean="0">
                <a:solidFill>
                  <a:srgbClr val="0070C0"/>
                </a:solidFill>
              </a:rPr>
              <a:t>Mandibular</a:t>
            </a:r>
            <a:r>
              <a:rPr lang="en-US" sz="2400" dirty="0" smtClean="0">
                <a:solidFill>
                  <a:srgbClr val="0070C0"/>
                </a:solidFill>
              </a:rPr>
              <a:t>-premolar &amp; molar regions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Slow growth &amp; lack of symptoms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Attached to vital tooth root 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Expansion of </a:t>
            </a:r>
            <a:r>
              <a:rPr lang="en-US" sz="2400" dirty="0" err="1" smtClean="0">
                <a:solidFill>
                  <a:srgbClr val="0070C0"/>
                </a:solidFill>
              </a:rPr>
              <a:t>buccal</a:t>
            </a:r>
            <a:r>
              <a:rPr lang="en-US" sz="2400" dirty="0" smtClean="0">
                <a:solidFill>
                  <a:srgbClr val="0070C0"/>
                </a:solidFill>
              </a:rPr>
              <a:t> &amp; lingual cortical plates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Occasionally , pain or </a:t>
            </a:r>
            <a:r>
              <a:rPr lang="en-US" sz="2400" dirty="0" err="1" smtClean="0">
                <a:solidFill>
                  <a:srgbClr val="0070C0"/>
                </a:solidFill>
              </a:rPr>
              <a:t>parasthesia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24200" y="457200"/>
            <a:ext cx="3477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CEMENTOBLASTOMA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5" descr="C:\Documents and Settings\xp\Desktop\GBAK\CIMG8912.JPG"/>
          <p:cNvPicPr>
            <a:picLocks noChangeAspect="1" noChangeArrowheads="1"/>
          </p:cNvPicPr>
          <p:nvPr/>
        </p:nvPicPr>
        <p:blipFill>
          <a:blip r:embed="rId2" cstate="print"/>
          <a:srcRect l="18072" t="19277" r="13253" b="18072"/>
          <a:stretch>
            <a:fillRect/>
          </a:stretch>
        </p:blipFill>
        <p:spPr bwMode="auto">
          <a:xfrm>
            <a:off x="6477000" y="2819400"/>
            <a:ext cx="2116015" cy="144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R/f-</a:t>
            </a:r>
            <a:r>
              <a:rPr lang="en-US" dirty="0" smtClean="0">
                <a:solidFill>
                  <a:srgbClr val="0070C0"/>
                </a:solidFill>
              </a:rPr>
              <a:t> mottled or </a:t>
            </a:r>
            <a:r>
              <a:rPr lang="en-US" dirty="0" err="1" smtClean="0">
                <a:solidFill>
                  <a:srgbClr val="0070C0"/>
                </a:solidFill>
              </a:rPr>
              <a:t>radiopaque</a:t>
            </a:r>
            <a:r>
              <a:rPr lang="en-US" dirty="0" smtClean="0">
                <a:solidFill>
                  <a:srgbClr val="0070C0"/>
                </a:solidFill>
              </a:rPr>
              <a:t> mass attached to a tooth root rimmed by </a:t>
            </a:r>
            <a:r>
              <a:rPr lang="en-US" dirty="0" err="1" smtClean="0">
                <a:solidFill>
                  <a:srgbClr val="0070C0"/>
                </a:solidFill>
              </a:rPr>
              <a:t>radioplucent</a:t>
            </a:r>
            <a:r>
              <a:rPr lang="en-US" dirty="0" smtClean="0">
                <a:solidFill>
                  <a:srgbClr val="0070C0"/>
                </a:solidFill>
              </a:rPr>
              <a:t> halo.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H/f-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Encapsulated mass of </a:t>
            </a:r>
            <a:r>
              <a:rPr lang="en-US" dirty="0" err="1" smtClean="0">
                <a:solidFill>
                  <a:srgbClr val="0070C0"/>
                </a:solidFill>
              </a:rPr>
              <a:t>osteocementum</a:t>
            </a:r>
            <a:r>
              <a:rPr lang="en-US" dirty="0" smtClean="0">
                <a:solidFill>
                  <a:srgbClr val="0070C0"/>
                </a:solidFill>
              </a:rPr>
              <a:t> entrapping fibrous tissue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Surrounding  tooth root – sleeve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Separate area of </a:t>
            </a:r>
            <a:r>
              <a:rPr lang="en-US" dirty="0" err="1" smtClean="0">
                <a:solidFill>
                  <a:srgbClr val="0070C0"/>
                </a:solidFill>
              </a:rPr>
              <a:t>cementogenisis</a:t>
            </a:r>
            <a:r>
              <a:rPr lang="en-US" dirty="0" smtClean="0">
                <a:solidFill>
                  <a:srgbClr val="0070C0"/>
                </a:solidFill>
              </a:rPr>
              <a:t> may be seen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Enucleation 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7000" y="457200"/>
            <a:ext cx="3477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CEMENTOBLASTOMA 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37448" cy="4572000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rgbClr val="0070C0"/>
                </a:solidFill>
              </a:rPr>
              <a:t>True  mixed tumor arising from a combination of 2 embryonic tissues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The epithelial component is able to induce </a:t>
            </a:r>
            <a:r>
              <a:rPr lang="en-US" sz="2200" dirty="0" err="1" smtClean="0">
                <a:solidFill>
                  <a:srgbClr val="0070C0"/>
                </a:solidFill>
              </a:rPr>
              <a:t>mesenchyme</a:t>
            </a:r>
            <a:r>
              <a:rPr lang="en-US" sz="2200" dirty="0" smtClean="0">
                <a:solidFill>
                  <a:srgbClr val="0070C0"/>
                </a:solidFill>
              </a:rPr>
              <a:t> but not to the extent of developing dental hard tissues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Relatively uncommon tumor of young people (aged 5-20 y)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75% -posterior mandible in the area of a developing tooth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It is benign and </a:t>
            </a:r>
            <a:r>
              <a:rPr lang="en-US" sz="2200" dirty="0" err="1" smtClean="0">
                <a:solidFill>
                  <a:srgbClr val="0070C0"/>
                </a:solidFill>
              </a:rPr>
              <a:t>expansile</a:t>
            </a:r>
            <a:r>
              <a:rPr lang="en-US" sz="2200" dirty="0" smtClean="0">
                <a:solidFill>
                  <a:srgbClr val="0070C0"/>
                </a:solidFill>
              </a:rPr>
              <a:t>, growing as a pushing front rather than invading surrounding tissues.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7000" y="457200"/>
            <a:ext cx="40863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AMELOBLASTIC FIBROMA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200" dirty="0" err="1" smtClean="0">
                <a:solidFill>
                  <a:srgbClr val="0070C0"/>
                </a:solidFill>
              </a:rPr>
              <a:t>Uniocular</a:t>
            </a:r>
            <a:r>
              <a:rPr lang="en-US" sz="2200" dirty="0" smtClean="0">
                <a:solidFill>
                  <a:srgbClr val="0070C0"/>
                </a:solidFill>
              </a:rPr>
              <a:t> or </a:t>
            </a:r>
            <a:r>
              <a:rPr lang="en-US" sz="2200" dirty="0" err="1" smtClean="0">
                <a:solidFill>
                  <a:srgbClr val="0070C0"/>
                </a:solidFill>
              </a:rPr>
              <a:t>bilocular</a:t>
            </a:r>
            <a:r>
              <a:rPr lang="en-US" sz="2200" dirty="0" smtClean="0">
                <a:solidFill>
                  <a:srgbClr val="0070C0"/>
                </a:solidFill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</a:rPr>
              <a:t>radiolucency</a:t>
            </a:r>
            <a:r>
              <a:rPr lang="en-US" sz="2200" dirty="0" smtClean="0">
                <a:solidFill>
                  <a:srgbClr val="0070C0"/>
                </a:solidFill>
              </a:rPr>
              <a:t>-posterior mandible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H/F : composed of </a:t>
            </a:r>
            <a:r>
              <a:rPr lang="en-US" sz="2200" dirty="0" err="1" smtClean="0">
                <a:solidFill>
                  <a:srgbClr val="0070C0"/>
                </a:solidFill>
              </a:rPr>
              <a:t>neoplastic</a:t>
            </a:r>
            <a:r>
              <a:rPr lang="en-US" sz="2200" dirty="0" smtClean="0">
                <a:solidFill>
                  <a:srgbClr val="0070C0"/>
                </a:solidFill>
              </a:rPr>
              <a:t> epithelium &amp; </a:t>
            </a:r>
            <a:r>
              <a:rPr lang="en-US" sz="2200" dirty="0" err="1" smtClean="0">
                <a:solidFill>
                  <a:srgbClr val="0070C0"/>
                </a:solidFill>
              </a:rPr>
              <a:t>neoplastic</a:t>
            </a:r>
            <a:r>
              <a:rPr lang="en-US" sz="2200" dirty="0" smtClean="0">
                <a:solidFill>
                  <a:srgbClr val="0070C0"/>
                </a:solidFill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</a:rPr>
              <a:t>myxomatous</a:t>
            </a:r>
            <a:r>
              <a:rPr lang="en-US" sz="2200" dirty="0" smtClean="0">
                <a:solidFill>
                  <a:srgbClr val="0070C0"/>
                </a:solidFill>
              </a:rPr>
              <a:t> connective tissue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Block excision with a border of normal bone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Recurrence rate- 20-40%</a:t>
            </a:r>
          </a:p>
          <a:p>
            <a:r>
              <a:rPr lang="en-US" sz="2200" dirty="0" err="1" smtClean="0">
                <a:solidFill>
                  <a:srgbClr val="0070C0"/>
                </a:solidFill>
              </a:rPr>
              <a:t>Sarcomatous</a:t>
            </a:r>
            <a:r>
              <a:rPr lang="en-US" sz="2200" dirty="0" smtClean="0">
                <a:solidFill>
                  <a:srgbClr val="0070C0"/>
                </a:solidFill>
              </a:rPr>
              <a:t> change (</a:t>
            </a:r>
            <a:r>
              <a:rPr lang="en-US" sz="2200" dirty="0" err="1" smtClean="0">
                <a:solidFill>
                  <a:srgbClr val="0070C0"/>
                </a:solidFill>
              </a:rPr>
              <a:t>ameloblastic</a:t>
            </a:r>
            <a:r>
              <a:rPr lang="en-US" sz="2200" dirty="0" smtClean="0">
                <a:solidFill>
                  <a:srgbClr val="0070C0"/>
                </a:solidFill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</a:rPr>
              <a:t>fibrosarcoma</a:t>
            </a:r>
            <a:r>
              <a:rPr lang="en-US" sz="2200" dirty="0" smtClean="0">
                <a:solidFill>
                  <a:srgbClr val="0070C0"/>
                </a:solidFill>
              </a:rPr>
              <a:t>) also has been reported with recurrence or inadequate excision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8400" y="452735"/>
            <a:ext cx="40863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AMELOBLASTIC FIBROMA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4495800"/>
            <a:ext cx="2306461" cy="168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</a:rPr>
              <a:t>Ameloblastic</a:t>
            </a:r>
            <a:r>
              <a:rPr lang="en-US" sz="2800" dirty="0" smtClean="0">
                <a:solidFill>
                  <a:srgbClr val="002060"/>
                </a:solidFill>
              </a:rPr>
              <a:t> Fibro-</a:t>
            </a:r>
            <a:r>
              <a:rPr lang="en-US" sz="2800" dirty="0" err="1" smtClean="0">
                <a:solidFill>
                  <a:srgbClr val="002060"/>
                </a:solidFill>
              </a:rPr>
              <a:t>odontoma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001000" cy="4454525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WHO : </a:t>
            </a:r>
            <a:r>
              <a:rPr lang="en-US" sz="2000" dirty="0" smtClean="0">
                <a:solidFill>
                  <a:srgbClr val="0070C0"/>
                </a:solidFill>
              </a:rPr>
              <a:t>" A neoplasm having general features of an </a:t>
            </a:r>
            <a:r>
              <a:rPr lang="en-US" sz="2000" dirty="0" err="1" smtClean="0">
                <a:solidFill>
                  <a:srgbClr val="0070C0"/>
                </a:solidFill>
              </a:rPr>
              <a:t>ameloblastic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fibroma</a:t>
            </a:r>
            <a:r>
              <a:rPr lang="en-US" sz="2000" dirty="0" smtClean="0">
                <a:solidFill>
                  <a:srgbClr val="0070C0"/>
                </a:solidFill>
              </a:rPr>
              <a:t> while containing dentin &amp; enamel".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Abnormal proliferation of </a:t>
            </a:r>
            <a:r>
              <a:rPr lang="en-US" sz="2000" dirty="0" err="1" smtClean="0">
                <a:solidFill>
                  <a:srgbClr val="0070C0"/>
                </a:solidFill>
              </a:rPr>
              <a:t>odontogenic</a:t>
            </a:r>
            <a:r>
              <a:rPr lang="en-US" sz="2000" dirty="0" smtClean="0">
                <a:solidFill>
                  <a:srgbClr val="0070C0"/>
                </a:solidFill>
              </a:rPr>
              <a:t> epithelium from a permanent tooth germ.</a:t>
            </a:r>
          </a:p>
          <a:p>
            <a:r>
              <a:rPr lang="en-US" sz="2000" dirty="0" err="1" smtClean="0">
                <a:solidFill>
                  <a:srgbClr val="0070C0"/>
                </a:solidFill>
              </a:rPr>
              <a:t>Expansile</a:t>
            </a:r>
            <a:r>
              <a:rPr lang="en-US" sz="2000" dirty="0" smtClean="0">
                <a:solidFill>
                  <a:srgbClr val="0070C0"/>
                </a:solidFill>
              </a:rPr>
              <a:t> lesion, slow growth, </a:t>
            </a:r>
            <a:r>
              <a:rPr lang="en-US" sz="2000" dirty="0">
                <a:solidFill>
                  <a:srgbClr val="0070C0"/>
                </a:solidFill>
              </a:rPr>
              <a:t>attains large sizes.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Swelling and mild pain, Altered </a:t>
            </a:r>
            <a:r>
              <a:rPr lang="en-US" sz="2000" dirty="0">
                <a:solidFill>
                  <a:srgbClr val="0070C0"/>
                </a:solidFill>
              </a:rPr>
              <a:t>occlusion, delayed eruption of teeth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X-ray </a:t>
            </a:r>
            <a:r>
              <a:rPr lang="en-US" sz="2000" dirty="0">
                <a:solidFill>
                  <a:srgbClr val="0070C0"/>
                </a:solidFill>
              </a:rPr>
              <a:t>shows </a:t>
            </a:r>
            <a:r>
              <a:rPr lang="en-US" sz="2000" dirty="0" err="1">
                <a:solidFill>
                  <a:srgbClr val="0070C0"/>
                </a:solidFill>
              </a:rPr>
              <a:t>radiopaque</a:t>
            </a:r>
            <a:r>
              <a:rPr lang="en-US" sz="2000" dirty="0">
                <a:solidFill>
                  <a:srgbClr val="0070C0"/>
                </a:solidFill>
              </a:rPr>
              <a:t> material in a well circumscribed radiolucency, smooth and even border.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Aggressive and invades adjacent tissues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Wide radical excision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4419600"/>
            <a:ext cx="2329060" cy="1690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81000" y="228600"/>
            <a:ext cx="7924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Classification based on tissue of embryonic origin &amp; the epithelial-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ectomesenchymal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interactions.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85800" y="1447800"/>
            <a:ext cx="77724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sz="2000" dirty="0"/>
              <a:t>   </a:t>
            </a:r>
            <a:r>
              <a:rPr lang="en-US" sz="2000" dirty="0">
                <a:solidFill>
                  <a:srgbClr val="FF0000"/>
                </a:solidFill>
              </a:rPr>
              <a:t>A] </a:t>
            </a:r>
            <a:r>
              <a:rPr lang="en-US" sz="2000" u="sng" dirty="0">
                <a:solidFill>
                  <a:srgbClr val="FF0000"/>
                </a:solidFill>
              </a:rPr>
              <a:t>Epithelial Origin</a:t>
            </a:r>
            <a:r>
              <a:rPr lang="en-US" sz="2000" dirty="0">
                <a:solidFill>
                  <a:srgbClr val="FF0000"/>
                </a:solidFill>
              </a:rPr>
              <a:t>-:</a:t>
            </a:r>
          </a:p>
          <a:p>
            <a:pPr eaLnBrk="1" hangingPunct="1">
              <a:lnSpc>
                <a:spcPct val="130000"/>
              </a:lnSpc>
            </a:pPr>
            <a:r>
              <a:rPr lang="en-US" sz="2000" dirty="0"/>
              <a:t>	</a:t>
            </a:r>
            <a:r>
              <a:rPr lang="en-US" sz="2000" dirty="0" err="1">
                <a:solidFill>
                  <a:srgbClr val="7030A0"/>
                </a:solidFill>
              </a:rPr>
              <a:t>i</a:t>
            </a:r>
            <a:r>
              <a:rPr lang="en-US" sz="2000" dirty="0">
                <a:solidFill>
                  <a:srgbClr val="7030A0"/>
                </a:solidFill>
              </a:rPr>
              <a:t>) </a:t>
            </a:r>
            <a:r>
              <a:rPr lang="en-US" sz="2000" dirty="0" err="1">
                <a:solidFill>
                  <a:srgbClr val="7030A0"/>
                </a:solidFill>
              </a:rPr>
              <a:t>Tumours</a:t>
            </a:r>
            <a:r>
              <a:rPr lang="en-US" sz="2000" dirty="0">
                <a:solidFill>
                  <a:srgbClr val="7030A0"/>
                </a:solidFill>
              </a:rPr>
              <a:t> producing minimal inductive change in </a:t>
            </a:r>
            <a:r>
              <a:rPr lang="en-US" sz="2000" dirty="0" err="1">
                <a:solidFill>
                  <a:srgbClr val="7030A0"/>
                </a:solidFill>
              </a:rPr>
              <a:t>c.t</a:t>
            </a:r>
            <a:endParaRPr lang="en-US" sz="2000" dirty="0">
              <a:solidFill>
                <a:srgbClr val="7030A0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000" dirty="0">
                <a:solidFill>
                  <a:srgbClr val="0070C0"/>
                </a:solidFill>
              </a:rPr>
              <a:t>	    a) </a:t>
            </a:r>
            <a:r>
              <a:rPr lang="en-US" sz="2000" dirty="0" err="1">
                <a:solidFill>
                  <a:srgbClr val="0070C0"/>
                </a:solidFill>
              </a:rPr>
              <a:t>Ameloblastoma</a:t>
            </a:r>
            <a:endParaRPr lang="en-US" sz="2000" dirty="0">
              <a:solidFill>
                <a:srgbClr val="0070C0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000" dirty="0">
                <a:solidFill>
                  <a:srgbClr val="0070C0"/>
                </a:solidFill>
              </a:rPr>
              <a:t>	    b) CEOT [</a:t>
            </a:r>
            <a:r>
              <a:rPr lang="en-US" sz="2000" dirty="0" err="1">
                <a:solidFill>
                  <a:srgbClr val="0070C0"/>
                </a:solidFill>
              </a:rPr>
              <a:t>Pindborg</a:t>
            </a:r>
            <a:r>
              <a:rPr lang="en-US" sz="2000" dirty="0">
                <a:solidFill>
                  <a:srgbClr val="0070C0"/>
                </a:solidFill>
              </a:rPr>
              <a:t> Tumor]</a:t>
            </a:r>
          </a:p>
          <a:p>
            <a:pPr eaLnBrk="1" hangingPunct="1">
              <a:lnSpc>
                <a:spcPct val="130000"/>
              </a:lnSpc>
            </a:pPr>
            <a:r>
              <a:rPr lang="en-US" sz="2000" dirty="0">
                <a:solidFill>
                  <a:srgbClr val="0070C0"/>
                </a:solidFill>
              </a:rPr>
              <a:t>	    c) </a:t>
            </a:r>
            <a:r>
              <a:rPr lang="en-US" sz="2000" dirty="0" err="1">
                <a:solidFill>
                  <a:srgbClr val="0070C0"/>
                </a:solidFill>
              </a:rPr>
              <a:t>Adenoameloblastoma</a:t>
            </a:r>
            <a:r>
              <a:rPr lang="en-US" sz="2000" dirty="0">
                <a:solidFill>
                  <a:srgbClr val="0070C0"/>
                </a:solidFill>
              </a:rPr>
              <a:t> [</a:t>
            </a:r>
            <a:r>
              <a:rPr lang="en-US" sz="2000" dirty="0" err="1">
                <a:solidFill>
                  <a:srgbClr val="0070C0"/>
                </a:solidFill>
              </a:rPr>
              <a:t>Odont.Adenomatoid</a:t>
            </a:r>
            <a:r>
              <a:rPr lang="en-US" sz="2000" dirty="0">
                <a:solidFill>
                  <a:srgbClr val="0070C0"/>
                </a:solidFill>
              </a:rPr>
              <a:t> Tumor</a:t>
            </a:r>
            <a:r>
              <a:rPr lang="en-US" sz="2000" dirty="0" smtClean="0">
                <a:solidFill>
                  <a:srgbClr val="0070C0"/>
                </a:solidFill>
              </a:rPr>
              <a:t>]</a:t>
            </a:r>
            <a:endParaRPr lang="en-US" sz="2000" dirty="0">
              <a:solidFill>
                <a:srgbClr val="0070C0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000" dirty="0">
                <a:solidFill>
                  <a:srgbClr val="0070C0"/>
                </a:solidFill>
              </a:rPr>
              <a:t>	</a:t>
            </a:r>
            <a:r>
              <a:rPr lang="en-US" sz="2000" dirty="0">
                <a:solidFill>
                  <a:srgbClr val="7030A0"/>
                </a:solidFill>
              </a:rPr>
              <a:t>ii) </a:t>
            </a:r>
            <a:r>
              <a:rPr lang="en-US" sz="2000" dirty="0" err="1">
                <a:solidFill>
                  <a:srgbClr val="7030A0"/>
                </a:solidFill>
              </a:rPr>
              <a:t>Tumours</a:t>
            </a:r>
            <a:r>
              <a:rPr lang="en-US" sz="2000" dirty="0">
                <a:solidFill>
                  <a:srgbClr val="7030A0"/>
                </a:solidFill>
              </a:rPr>
              <a:t> producing extensive inductive </a:t>
            </a:r>
            <a:r>
              <a:rPr lang="en-US" sz="2000" dirty="0" smtClean="0">
                <a:solidFill>
                  <a:srgbClr val="7030A0"/>
                </a:solidFill>
              </a:rPr>
              <a:t>changes</a:t>
            </a:r>
            <a:endParaRPr lang="en-US" sz="2000" dirty="0">
              <a:solidFill>
                <a:srgbClr val="7030A0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000" dirty="0">
                <a:solidFill>
                  <a:srgbClr val="0070C0"/>
                </a:solidFill>
              </a:rPr>
              <a:t>	    a) </a:t>
            </a:r>
            <a:r>
              <a:rPr lang="en-US" sz="2000" dirty="0" err="1">
                <a:solidFill>
                  <a:srgbClr val="0070C0"/>
                </a:solidFill>
              </a:rPr>
              <a:t>Ameloblastic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Fibroma</a:t>
            </a:r>
            <a:endParaRPr lang="en-US" sz="2000" dirty="0">
              <a:solidFill>
                <a:srgbClr val="0070C0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000" dirty="0">
                <a:solidFill>
                  <a:srgbClr val="0070C0"/>
                </a:solidFill>
              </a:rPr>
              <a:t>	    b) </a:t>
            </a:r>
            <a:r>
              <a:rPr lang="en-US" sz="2000" dirty="0" err="1">
                <a:solidFill>
                  <a:srgbClr val="0070C0"/>
                </a:solidFill>
              </a:rPr>
              <a:t>Ameloblastic</a:t>
            </a:r>
            <a:r>
              <a:rPr lang="en-US" sz="2000" dirty="0">
                <a:solidFill>
                  <a:srgbClr val="0070C0"/>
                </a:solidFill>
              </a:rPr>
              <a:t> Fibro-</a:t>
            </a:r>
            <a:r>
              <a:rPr lang="en-US" sz="2000" dirty="0" err="1">
                <a:solidFill>
                  <a:srgbClr val="0070C0"/>
                </a:solidFill>
              </a:rPr>
              <a:t>odontoma</a:t>
            </a:r>
            <a:endParaRPr lang="en-US" sz="2000" dirty="0">
              <a:solidFill>
                <a:srgbClr val="0070C0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000" dirty="0">
                <a:solidFill>
                  <a:srgbClr val="0070C0"/>
                </a:solidFill>
              </a:rPr>
              <a:t>	    c) </a:t>
            </a:r>
            <a:r>
              <a:rPr lang="en-US" sz="2000" dirty="0" err="1">
                <a:solidFill>
                  <a:srgbClr val="0070C0"/>
                </a:solidFill>
              </a:rPr>
              <a:t>Ameloblastic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Odontoma</a:t>
            </a:r>
            <a:endParaRPr lang="en-US" sz="2000" dirty="0">
              <a:solidFill>
                <a:srgbClr val="0070C0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000" dirty="0">
                <a:solidFill>
                  <a:srgbClr val="0070C0"/>
                </a:solidFill>
              </a:rPr>
              <a:t>	    d) </a:t>
            </a:r>
            <a:r>
              <a:rPr lang="en-US" sz="2000" dirty="0" err="1">
                <a:solidFill>
                  <a:srgbClr val="0070C0"/>
                </a:solidFill>
              </a:rPr>
              <a:t>Odontoma</a:t>
            </a:r>
            <a:r>
              <a:rPr lang="en-US" sz="2000" dirty="0">
                <a:solidFill>
                  <a:srgbClr val="0070C0"/>
                </a:solidFill>
              </a:rPr>
              <a:t> :- Compound &amp; Complex Composite.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</a:rPr>
              <a:t>Broca</a:t>
            </a:r>
            <a:r>
              <a:rPr lang="en-US" sz="2400" dirty="0" smtClean="0">
                <a:solidFill>
                  <a:srgbClr val="0070C0"/>
                </a:solidFill>
              </a:rPr>
              <a:t> 1866 -</a:t>
            </a:r>
            <a:r>
              <a:rPr lang="en-US" sz="2400" dirty="0" err="1" smtClean="0">
                <a:solidFill>
                  <a:srgbClr val="7030A0"/>
                </a:solidFill>
              </a:rPr>
              <a:t>odontome</a:t>
            </a:r>
            <a:r>
              <a:rPr lang="en-US" sz="2400" dirty="0" smtClean="0">
                <a:solidFill>
                  <a:srgbClr val="7030A0"/>
                </a:solidFill>
              </a:rPr>
              <a:t>  </a:t>
            </a:r>
          </a:p>
          <a:p>
            <a:r>
              <a:rPr lang="en-US" sz="2400" dirty="0" err="1" smtClean="0">
                <a:solidFill>
                  <a:srgbClr val="0070C0"/>
                </a:solidFill>
              </a:rPr>
              <a:t>Thoma</a:t>
            </a:r>
            <a:r>
              <a:rPr lang="en-US" sz="2400" dirty="0" smtClean="0">
                <a:solidFill>
                  <a:srgbClr val="0070C0"/>
                </a:solidFill>
              </a:rPr>
              <a:t> &amp; Goldman –</a:t>
            </a:r>
            <a:r>
              <a:rPr lang="en-US" sz="2400" dirty="0" err="1" smtClean="0">
                <a:solidFill>
                  <a:srgbClr val="7030A0"/>
                </a:solidFill>
              </a:rPr>
              <a:t>odontoma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"Benign tumors of dental hard tissues with the word 'composite' used to designate the presence of the four dental tissues.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Anywhere in the jaws, frequent in third molar and incisor-canine region.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0400" y="457200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ODONTOMAS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</a:rPr>
              <a:t>Odontomas</a:t>
            </a:r>
            <a:r>
              <a:rPr lang="en-US" sz="2400" dirty="0" smtClean="0">
                <a:solidFill>
                  <a:srgbClr val="0070C0"/>
                </a:solidFill>
              </a:rPr>
              <a:t> with calcified structures &amp; some degree of anatomical </a:t>
            </a:r>
            <a:r>
              <a:rPr lang="en-US" sz="2400" dirty="0" err="1" smtClean="0">
                <a:solidFill>
                  <a:srgbClr val="0070C0"/>
                </a:solidFill>
              </a:rPr>
              <a:t>resemblence</a:t>
            </a:r>
            <a:r>
              <a:rPr lang="en-US" sz="2400" dirty="0" smtClean="0">
                <a:solidFill>
                  <a:srgbClr val="0070C0"/>
                </a:solidFill>
              </a:rPr>
              <a:t> to normal teeth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Hopper 1970</a:t>
            </a:r>
          </a:p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Enamel organ or dental lamina in place of a normal tooth or from supernumerary lamina in association with follicle of </a:t>
            </a:r>
            <a:r>
              <a:rPr lang="en-US" sz="2000" dirty="0" err="1" smtClean="0">
                <a:solidFill>
                  <a:srgbClr val="0070C0"/>
                </a:solidFill>
              </a:rPr>
              <a:t>unerupted</a:t>
            </a:r>
            <a:r>
              <a:rPr lang="en-US" sz="2000" dirty="0" smtClean="0">
                <a:solidFill>
                  <a:srgbClr val="0070C0"/>
                </a:solidFill>
              </a:rPr>
              <a:t> tooth.</a:t>
            </a:r>
          </a:p>
          <a:p>
            <a:r>
              <a:rPr lang="en-US" sz="2400" dirty="0" err="1" smtClean="0">
                <a:solidFill>
                  <a:srgbClr val="7030A0"/>
                </a:solidFill>
              </a:rPr>
              <a:t>Hitchin</a:t>
            </a:r>
            <a:r>
              <a:rPr lang="en-US" sz="2400" dirty="0" smtClean="0">
                <a:solidFill>
                  <a:srgbClr val="7030A0"/>
                </a:solidFill>
              </a:rPr>
              <a:t> 1971</a:t>
            </a:r>
          </a:p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Inherited or mutant gene or interference in post natal tooth </a:t>
            </a:r>
            <a:r>
              <a:rPr lang="en-US" sz="2000" dirty="0" err="1" smtClean="0">
                <a:solidFill>
                  <a:srgbClr val="0070C0"/>
                </a:solidFill>
              </a:rPr>
              <a:t>devolopment</a:t>
            </a:r>
            <a:endParaRPr lang="en-US" sz="2000" dirty="0" smtClean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Maxillary incisor – canine region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2</a:t>
            </a:r>
            <a:r>
              <a:rPr lang="en-US" sz="2400" baseline="30000" dirty="0" smtClean="0">
                <a:solidFill>
                  <a:srgbClr val="0070C0"/>
                </a:solidFill>
              </a:rPr>
              <a:t>nd</a:t>
            </a:r>
            <a:r>
              <a:rPr lang="en-US" sz="2400" dirty="0" smtClean="0">
                <a:solidFill>
                  <a:srgbClr val="0070C0"/>
                </a:solidFill>
              </a:rPr>
              <a:t> -3</a:t>
            </a:r>
            <a:r>
              <a:rPr lang="en-US" sz="2400" baseline="30000" dirty="0" smtClean="0">
                <a:solidFill>
                  <a:srgbClr val="0070C0"/>
                </a:solidFill>
              </a:rPr>
              <a:t>rd</a:t>
            </a:r>
            <a:r>
              <a:rPr lang="en-US" sz="2400" dirty="0" smtClean="0">
                <a:solidFill>
                  <a:srgbClr val="0070C0"/>
                </a:solidFill>
              </a:rPr>
              <a:t>  decade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0" y="3810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COMPOUND-COMPOSITE  ODONTOMA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5641848" cy="4572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Slow growing, </a:t>
            </a:r>
            <a:r>
              <a:rPr lang="en-US" sz="2400" dirty="0" err="1" smtClean="0">
                <a:solidFill>
                  <a:srgbClr val="0070C0"/>
                </a:solidFill>
              </a:rPr>
              <a:t>noninfiltrating</a:t>
            </a:r>
            <a:r>
              <a:rPr lang="en-US" sz="2400" dirty="0" smtClean="0">
                <a:solidFill>
                  <a:srgbClr val="0070C0"/>
                </a:solidFill>
              </a:rPr>
              <a:t>, nonaggressive self limiting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Most common cause for failure of permanent tooth eruption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Enucleation if capsule intact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May recur if removed during soft tissue stage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0200" y="3810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COMPOUND-COMPOSITE  ODONTOMA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b="1230"/>
          <a:stretch>
            <a:fillRect/>
          </a:stretch>
        </p:blipFill>
        <p:spPr bwMode="auto">
          <a:xfrm>
            <a:off x="6324600" y="1524000"/>
            <a:ext cx="2438400" cy="1918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3581400"/>
            <a:ext cx="1811028" cy="2505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81000" y="1676400"/>
            <a:ext cx="8503920" cy="4572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Abortive attempt at tooth formation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Poor structural differentiation &amp; disorderly arranged </a:t>
            </a:r>
            <a:r>
              <a:rPr lang="en-US" sz="2400" dirty="0" err="1" smtClean="0">
                <a:solidFill>
                  <a:srgbClr val="0070C0"/>
                </a:solidFill>
              </a:rPr>
              <a:t>calcific</a:t>
            </a:r>
            <a:r>
              <a:rPr lang="en-US" sz="2400" dirty="0" smtClean="0">
                <a:solidFill>
                  <a:srgbClr val="0070C0"/>
                </a:solidFill>
              </a:rPr>
              <a:t> masses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Little </a:t>
            </a:r>
            <a:r>
              <a:rPr lang="en-US" sz="2400" dirty="0" err="1" smtClean="0">
                <a:solidFill>
                  <a:srgbClr val="0070C0"/>
                </a:solidFill>
              </a:rPr>
              <a:t>resemblence</a:t>
            </a:r>
            <a:r>
              <a:rPr lang="en-US" sz="2400" dirty="0" smtClean="0">
                <a:solidFill>
                  <a:srgbClr val="0070C0"/>
                </a:solidFill>
              </a:rPr>
              <a:t> to normal teeth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2</a:t>
            </a:r>
            <a:r>
              <a:rPr lang="en-US" sz="2400" baseline="30000" dirty="0" smtClean="0">
                <a:solidFill>
                  <a:srgbClr val="0070C0"/>
                </a:solidFill>
              </a:rPr>
              <a:t>nd</a:t>
            </a:r>
            <a:r>
              <a:rPr lang="en-US" sz="2400" dirty="0" smtClean="0">
                <a:solidFill>
                  <a:srgbClr val="0070C0"/>
                </a:solidFill>
              </a:rPr>
              <a:t> -3</a:t>
            </a:r>
            <a:r>
              <a:rPr lang="en-US" sz="2400" baseline="30000" dirty="0" smtClean="0">
                <a:solidFill>
                  <a:srgbClr val="0070C0"/>
                </a:solidFill>
              </a:rPr>
              <a:t>rd</a:t>
            </a:r>
            <a:r>
              <a:rPr lang="en-US" sz="2400" dirty="0" smtClean="0">
                <a:solidFill>
                  <a:srgbClr val="0070C0"/>
                </a:solidFill>
              </a:rPr>
              <a:t>  decade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2nd -3rd  molars region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Less common, small lesion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Enucleation &amp; curettage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May undergo cystic transformation</a:t>
            </a:r>
          </a:p>
          <a:p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0" y="3810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COMPLEX-COMPOSITE  ODONTOMA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4343400"/>
            <a:ext cx="2285999" cy="1930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1" y="2664395"/>
            <a:ext cx="2209800" cy="149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685800" y="1752601"/>
          <a:ext cx="7772400" cy="1829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6172200" cy="762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EPITHELIAL TUMORS </a:t>
            </a:r>
          </a:p>
        </p:txBody>
      </p:sp>
      <p:graphicFrame>
        <p:nvGraphicFramePr>
          <p:cNvPr id="88067" name="Group 3"/>
          <p:cNvGraphicFramePr>
            <a:graphicFrameLocks noGrp="1"/>
          </p:cNvGraphicFramePr>
          <p:nvPr>
            <p:ph type="tbl" idx="1"/>
          </p:nvPr>
        </p:nvGraphicFramePr>
        <p:xfrm>
          <a:off x="304800" y="1524000"/>
          <a:ext cx="8458200" cy="487680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819400"/>
                <a:gridCol w="2819400"/>
                <a:gridCol w="2819400"/>
              </a:tblGrid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SQUAMOUS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EPI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Sq. cell papilloma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SCC/ epidermoid ca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BASAL CELL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LAYER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-----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Basal cell ca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NEURO-  ECTODERM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Nevus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Melanoma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TRANSITIONAL EPI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Transitional cell papilloma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Transitional cell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GLANDULAR EPI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Adenoma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adenocarcinoma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HEPATOCYTES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Liver cell adenoma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Hepatoma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NON-EPI/ MESENCHYMAL TUMORS</a:t>
            </a:r>
          </a:p>
        </p:txBody>
      </p:sp>
      <p:graphicFrame>
        <p:nvGraphicFramePr>
          <p:cNvPr id="89091" name="Group 3"/>
          <p:cNvGraphicFramePr>
            <a:graphicFrameLocks noGrp="1"/>
          </p:cNvGraphicFramePr>
          <p:nvPr>
            <p:ph type="tbl" idx="1"/>
          </p:nvPr>
        </p:nvGraphicFramePr>
        <p:xfrm>
          <a:off x="381000" y="1676400"/>
          <a:ext cx="8382000" cy="4355236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123680"/>
                <a:gridCol w="2300233"/>
                <a:gridCol w="2958087"/>
              </a:tblGrid>
              <a:tr h="6270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ADIPOSE TISSUE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Lipoma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Liposarcoma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6843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ADULT FIBROUS TISSUE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Fibroma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Fibrosarcoma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723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EMBRYONIC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FIB TISSUE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Myxoma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Myxosarcoma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6285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CARTILAGE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Chondroma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chondrosarcoma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6270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BONE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Osteoma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Osteosarcoma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6300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SMOOTH MUSCLE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Leiomyoma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Leiomyosarcoma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376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SKELETAL MUSCLE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rhabdomyoma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rhabdomyosarcoma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114" name="Group 2"/>
          <p:cNvGraphicFramePr>
            <a:graphicFrameLocks noGrp="1"/>
          </p:cNvGraphicFramePr>
          <p:nvPr>
            <p:ph type="tbl" idx="1"/>
          </p:nvPr>
        </p:nvGraphicFramePr>
        <p:xfrm>
          <a:off x="685800" y="1524000"/>
          <a:ext cx="7772400" cy="467425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590800"/>
                <a:gridCol w="2590800"/>
                <a:gridCol w="2590800"/>
              </a:tblGrid>
              <a:tr h="600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BLOOD VESSLE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Hemangioma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Angiosarcoma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6623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LYMPH VESSLE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Lymphangioma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Lymphangiosarcoma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733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HAEMATOPOITIC CELLS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--------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Leukemias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6688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NERVE SHEATH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Neurilemmoma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Neurofibroma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Neurogenic sarcoma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659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SYNOVIUM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Benign synovioma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Synovial sarcoma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6623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MESOTHELIUM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--------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Mesothelioma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6611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LYMPHOID TISSUE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Pseudolymphoma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Malignant lymphoma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318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MIXED TUMORS</a:t>
            </a:r>
          </a:p>
        </p:txBody>
      </p:sp>
      <p:graphicFrame>
        <p:nvGraphicFramePr>
          <p:cNvPr id="91139" name="Group 3"/>
          <p:cNvGraphicFramePr>
            <a:graphicFrameLocks noGrp="1"/>
          </p:cNvGraphicFramePr>
          <p:nvPr>
            <p:ph type="tbl" idx="1"/>
          </p:nvPr>
        </p:nvGraphicFramePr>
        <p:xfrm>
          <a:off x="838200" y="1524000"/>
          <a:ext cx="7772400" cy="349408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590800"/>
                <a:gridCol w="2590800"/>
                <a:gridCol w="2590800"/>
              </a:tblGrid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SALIVARY GLAND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Pleomorphic adenoma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Malignant mixed salivary tumor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90963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Tumors of more than 1 germ cell layer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7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Totipotent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cells in gonads or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embryonal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rests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Mature teratoma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Immature </a:t>
                      </a: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teratoma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TUMOURS OF EPITHELIAL ORIGIN</a:t>
            </a:r>
          </a:p>
        </p:txBody>
      </p:sp>
      <p:sp>
        <p:nvSpPr>
          <p:cNvPr id="8192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95400"/>
            <a:ext cx="7772400" cy="3962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 3" pitchFamily="18" charset="2"/>
              <a:buNone/>
            </a:pPr>
            <a:r>
              <a:rPr lang="en-US" sz="2800" b="1" dirty="0" smtClean="0">
                <a:solidFill>
                  <a:srgbClr val="002060"/>
                </a:solidFill>
              </a:rPr>
              <a:t>PAPILLOMA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70C0"/>
                </a:solidFill>
              </a:rPr>
              <a:t>Common neoplasm ----- from surface epithelium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70C0"/>
                </a:solidFill>
              </a:rPr>
              <a:t>Similar to that of </a:t>
            </a:r>
            <a:r>
              <a:rPr lang="en-US" dirty="0" err="1" smtClean="0">
                <a:solidFill>
                  <a:srgbClr val="0070C0"/>
                </a:solidFill>
              </a:rPr>
              <a:t>fibroma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  <a:buFont typeface="Wingdings 3" pitchFamily="18" charset="2"/>
              <a:buNone/>
            </a:pPr>
            <a:r>
              <a:rPr lang="en-US" sz="2400" dirty="0" smtClean="0">
                <a:solidFill>
                  <a:srgbClr val="7030A0"/>
                </a:solidFill>
              </a:rPr>
              <a:t>Clinical features : </a:t>
            </a:r>
          </a:p>
          <a:p>
            <a:pPr lvl="1">
              <a:lnSpc>
                <a:spcPct val="90000"/>
              </a:lnSpc>
            </a:pPr>
            <a:r>
              <a:rPr lang="en-US" dirty="0" err="1" smtClean="0">
                <a:solidFill>
                  <a:srgbClr val="0070C0"/>
                </a:solidFill>
              </a:rPr>
              <a:t>Exophytic</a:t>
            </a:r>
            <a:r>
              <a:rPr lang="en-US" dirty="0" smtClean="0">
                <a:solidFill>
                  <a:srgbClr val="0070C0"/>
                </a:solidFill>
              </a:rPr>
              <a:t> growth --- small finger like projections. 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70C0"/>
                </a:solidFill>
              </a:rPr>
              <a:t>Roughened, </a:t>
            </a:r>
            <a:r>
              <a:rPr lang="en-US" dirty="0" err="1" smtClean="0">
                <a:solidFill>
                  <a:srgbClr val="0070C0"/>
                </a:solidFill>
              </a:rPr>
              <a:t>verrucous</a:t>
            </a:r>
            <a:r>
              <a:rPr lang="en-US" dirty="0" smtClean="0">
                <a:solidFill>
                  <a:srgbClr val="0070C0"/>
                </a:solidFill>
              </a:rPr>
              <a:t> or “cauliflower like” surface. 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70C0"/>
                </a:solidFill>
              </a:rPr>
              <a:t>Well circumscribed </a:t>
            </a:r>
            <a:r>
              <a:rPr lang="en-US" dirty="0" err="1" smtClean="0">
                <a:solidFill>
                  <a:srgbClr val="0070C0"/>
                </a:solidFill>
              </a:rPr>
              <a:t>pedunculated</a:t>
            </a:r>
            <a:r>
              <a:rPr lang="en-US" dirty="0" smtClean="0">
                <a:solidFill>
                  <a:srgbClr val="0070C0"/>
                </a:solidFill>
              </a:rPr>
              <a:t> / sessile.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33400" y="838200"/>
            <a:ext cx="7940675" cy="474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</a:pPr>
            <a:r>
              <a:rPr lang="en-US" sz="2400" dirty="0">
                <a:solidFill>
                  <a:srgbClr val="FF0000"/>
                </a:solidFill>
              </a:rPr>
              <a:t>B] </a:t>
            </a:r>
            <a:r>
              <a:rPr lang="en-US" sz="2400" u="sng" dirty="0" err="1">
                <a:solidFill>
                  <a:srgbClr val="FF0000"/>
                </a:solidFill>
              </a:rPr>
              <a:t>Mesodermal</a:t>
            </a:r>
            <a:r>
              <a:rPr lang="en-US" sz="2400" u="sng" dirty="0">
                <a:solidFill>
                  <a:srgbClr val="FF0000"/>
                </a:solidFill>
              </a:rPr>
              <a:t> Origin.</a:t>
            </a:r>
            <a:r>
              <a:rPr lang="en-US" sz="2400" dirty="0">
                <a:solidFill>
                  <a:srgbClr val="FF0000"/>
                </a:solidFill>
              </a:rPr>
              <a:t> -:</a:t>
            </a:r>
          </a:p>
          <a:p>
            <a:pPr eaLnBrk="1" hangingPunct="1">
              <a:lnSpc>
                <a:spcPct val="160000"/>
              </a:lnSpc>
            </a:pPr>
            <a:r>
              <a:rPr lang="en-US" sz="2400" dirty="0"/>
              <a:t>	</a:t>
            </a:r>
            <a:r>
              <a:rPr lang="en-US" sz="2400" dirty="0" err="1">
                <a:solidFill>
                  <a:srgbClr val="0070C0"/>
                </a:solidFill>
              </a:rPr>
              <a:t>i</a:t>
            </a:r>
            <a:r>
              <a:rPr lang="en-US" sz="2400" dirty="0">
                <a:solidFill>
                  <a:srgbClr val="0070C0"/>
                </a:solidFill>
              </a:rPr>
              <a:t>) Central </a:t>
            </a:r>
            <a:r>
              <a:rPr lang="en-US" sz="2400" dirty="0" err="1">
                <a:solidFill>
                  <a:srgbClr val="0070C0"/>
                </a:solidFill>
              </a:rPr>
              <a:t>Odontogenic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Fibroma</a:t>
            </a:r>
            <a:endParaRPr lang="en-US" sz="2400" dirty="0">
              <a:solidFill>
                <a:srgbClr val="0070C0"/>
              </a:solidFill>
            </a:endParaRPr>
          </a:p>
          <a:p>
            <a:pPr eaLnBrk="1" hangingPunct="1">
              <a:lnSpc>
                <a:spcPct val="160000"/>
              </a:lnSpc>
            </a:pPr>
            <a:r>
              <a:rPr lang="en-US" sz="2400" dirty="0">
                <a:solidFill>
                  <a:srgbClr val="0070C0"/>
                </a:solidFill>
              </a:rPr>
              <a:t>	ii) </a:t>
            </a:r>
            <a:r>
              <a:rPr lang="en-US" sz="2400" dirty="0" err="1">
                <a:solidFill>
                  <a:srgbClr val="0070C0"/>
                </a:solidFill>
              </a:rPr>
              <a:t>Odontogenic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Myxoma</a:t>
            </a:r>
            <a:endParaRPr lang="en-US" sz="2400" dirty="0">
              <a:solidFill>
                <a:srgbClr val="0070C0"/>
              </a:solidFill>
            </a:endParaRPr>
          </a:p>
          <a:p>
            <a:pPr eaLnBrk="1" hangingPunct="1">
              <a:lnSpc>
                <a:spcPct val="160000"/>
              </a:lnSpc>
            </a:pPr>
            <a:r>
              <a:rPr lang="en-US" sz="2400" dirty="0">
                <a:solidFill>
                  <a:srgbClr val="0070C0"/>
                </a:solidFill>
              </a:rPr>
              <a:t>	iii) </a:t>
            </a:r>
            <a:r>
              <a:rPr lang="en-US" sz="2400" dirty="0" err="1">
                <a:solidFill>
                  <a:srgbClr val="0070C0"/>
                </a:solidFill>
              </a:rPr>
              <a:t>Dentinoma</a:t>
            </a:r>
            <a:endParaRPr lang="en-US" sz="2400" dirty="0">
              <a:solidFill>
                <a:srgbClr val="0070C0"/>
              </a:solidFill>
            </a:endParaRPr>
          </a:p>
          <a:p>
            <a:pPr eaLnBrk="1" hangingPunct="1">
              <a:lnSpc>
                <a:spcPct val="160000"/>
              </a:lnSpc>
            </a:pPr>
            <a:r>
              <a:rPr lang="en-US" sz="2400" dirty="0">
                <a:solidFill>
                  <a:srgbClr val="0070C0"/>
                </a:solidFill>
              </a:rPr>
              <a:t>	iv) </a:t>
            </a:r>
            <a:r>
              <a:rPr lang="en-US" sz="2400" dirty="0" err="1">
                <a:solidFill>
                  <a:srgbClr val="0070C0"/>
                </a:solidFill>
              </a:rPr>
              <a:t>Cementoma</a:t>
            </a:r>
            <a:endParaRPr lang="en-US" sz="2400" dirty="0">
              <a:solidFill>
                <a:srgbClr val="0070C0"/>
              </a:solidFill>
            </a:endParaRPr>
          </a:p>
          <a:p>
            <a:pPr eaLnBrk="1" hangingPunct="1">
              <a:lnSpc>
                <a:spcPct val="160000"/>
              </a:lnSpc>
            </a:pPr>
            <a:r>
              <a:rPr lang="en-US" sz="2400" dirty="0"/>
              <a:t>		</a:t>
            </a:r>
            <a:r>
              <a:rPr lang="en-US" sz="2400" dirty="0">
                <a:solidFill>
                  <a:srgbClr val="7030A0"/>
                </a:solidFill>
              </a:rPr>
              <a:t>a. </a:t>
            </a:r>
            <a:r>
              <a:rPr lang="en-US" sz="2400" dirty="0" err="1">
                <a:solidFill>
                  <a:srgbClr val="7030A0"/>
                </a:solidFill>
              </a:rPr>
              <a:t>Periapical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Cemental</a:t>
            </a:r>
            <a:r>
              <a:rPr lang="en-US" sz="2400" dirty="0">
                <a:solidFill>
                  <a:srgbClr val="7030A0"/>
                </a:solidFill>
              </a:rPr>
              <a:t> Dysplasia</a:t>
            </a:r>
          </a:p>
          <a:p>
            <a:pPr eaLnBrk="1" hangingPunct="1">
              <a:lnSpc>
                <a:spcPct val="160000"/>
              </a:lnSpc>
            </a:pPr>
            <a:r>
              <a:rPr lang="en-US" sz="2400" dirty="0">
                <a:solidFill>
                  <a:srgbClr val="7030A0"/>
                </a:solidFill>
              </a:rPr>
              <a:t>		b. </a:t>
            </a:r>
            <a:r>
              <a:rPr lang="en-US" sz="2400" dirty="0" err="1">
                <a:solidFill>
                  <a:srgbClr val="7030A0"/>
                </a:solidFill>
              </a:rPr>
              <a:t>Cementifying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Fibroma</a:t>
            </a:r>
            <a:endParaRPr lang="en-US" sz="2400" dirty="0">
              <a:solidFill>
                <a:srgbClr val="7030A0"/>
              </a:solidFill>
            </a:endParaRPr>
          </a:p>
          <a:p>
            <a:pPr eaLnBrk="1" hangingPunct="1">
              <a:lnSpc>
                <a:spcPct val="160000"/>
              </a:lnSpc>
            </a:pPr>
            <a:r>
              <a:rPr lang="en-US" sz="2400" dirty="0">
                <a:solidFill>
                  <a:srgbClr val="7030A0"/>
                </a:solidFill>
              </a:rPr>
              <a:t>		c. Benign Cementoblastoma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idx="1"/>
          </p:nvPr>
        </p:nvSpPr>
        <p:spPr>
          <a:xfrm>
            <a:off x="304800" y="2057400"/>
            <a:ext cx="8153400" cy="3810000"/>
          </a:xfrm>
        </p:spPr>
        <p:txBody>
          <a:bodyPr>
            <a:normAutofit fontScale="85000" lnSpcReduction="10000"/>
          </a:bodyPr>
          <a:lstStyle/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Tongue, lips, </a:t>
            </a:r>
            <a:r>
              <a:rPr lang="en-US" dirty="0" err="1" smtClean="0">
                <a:solidFill>
                  <a:srgbClr val="0070C0"/>
                </a:solidFill>
              </a:rPr>
              <a:t>buccal</a:t>
            </a:r>
            <a:r>
              <a:rPr lang="en-US" dirty="0" smtClean="0">
                <a:solidFill>
                  <a:srgbClr val="0070C0"/>
                </a:solidFill>
              </a:rPr>
              <a:t> mucosa, </a:t>
            </a:r>
            <a:r>
              <a:rPr lang="en-US" dirty="0" err="1" smtClean="0">
                <a:solidFill>
                  <a:srgbClr val="0070C0"/>
                </a:solidFill>
              </a:rPr>
              <a:t>gingiva</a:t>
            </a:r>
            <a:r>
              <a:rPr lang="en-US" dirty="0" smtClean="0">
                <a:solidFill>
                  <a:srgbClr val="0070C0"/>
                </a:solidFill>
              </a:rPr>
              <a:t> and palate 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Few mm --- several cm.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Any age 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M= F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Common wart --- skin analogous to oral </a:t>
            </a:r>
            <a:r>
              <a:rPr lang="en-US" dirty="0" err="1" smtClean="0">
                <a:solidFill>
                  <a:srgbClr val="0070C0"/>
                </a:solidFill>
              </a:rPr>
              <a:t>papilloma</a:t>
            </a:r>
            <a:r>
              <a:rPr lang="en-US" dirty="0" smtClean="0">
                <a:solidFill>
                  <a:srgbClr val="0070C0"/>
                </a:solidFill>
              </a:rPr>
              <a:t>. 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 Auto inoculation by finger sucking or fingernail biting.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5334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0" dirty="0" smtClean="0">
                <a:solidFill>
                  <a:srgbClr val="002060"/>
                </a:solidFill>
              </a:rPr>
              <a:t>H/P</a:t>
            </a:r>
            <a:endParaRPr lang="en-US" b="0" dirty="0" smtClean="0">
              <a:solidFill>
                <a:srgbClr val="002060"/>
              </a:solidFill>
            </a:endParaRPr>
          </a:p>
        </p:txBody>
      </p:sp>
      <p:sp>
        <p:nvSpPr>
          <p:cNvPr id="8397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143000"/>
            <a:ext cx="7772400" cy="4953000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Wingdings 3" pitchFamily="18" charset="2"/>
              <a:buNone/>
            </a:pPr>
            <a:r>
              <a:rPr lang="en-US" sz="2800" dirty="0" smtClean="0">
                <a:solidFill>
                  <a:srgbClr val="7030A0"/>
                </a:solidFill>
              </a:rPr>
              <a:t>Rx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Excision--- with pedicle / stalk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Recurrence is rare 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Malignant degeneration -- unlikely  </a:t>
            </a:r>
          </a:p>
        </p:txBody>
      </p:sp>
      <p:pic>
        <p:nvPicPr>
          <p:cNvPr id="4" name="Picture 4" descr="DSCN4277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3660" t="4851" r="9445" b="10258"/>
          <a:stretch>
            <a:fillRect/>
          </a:stretch>
        </p:blipFill>
        <p:spPr>
          <a:xfrm>
            <a:off x="3505200" y="1905000"/>
            <a:ext cx="2514600" cy="191328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5638800" cy="685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2060"/>
                </a:solidFill>
              </a:rPr>
              <a:t>NAEVUS</a:t>
            </a:r>
            <a:endParaRPr lang="en-US" dirty="0" smtClean="0">
              <a:solidFill>
                <a:srgbClr val="002060"/>
              </a:solidFill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828800"/>
            <a:ext cx="7772400" cy="3962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(Pigmented mole, Benign </a:t>
            </a:r>
            <a:r>
              <a:rPr lang="en-US" dirty="0" err="1" smtClean="0">
                <a:solidFill>
                  <a:srgbClr val="7030A0"/>
                </a:solidFill>
              </a:rPr>
              <a:t>melanocytic</a:t>
            </a:r>
            <a:r>
              <a:rPr lang="en-US" dirty="0" smtClean="0">
                <a:solidFill>
                  <a:srgbClr val="7030A0"/>
                </a:solidFill>
              </a:rPr>
              <a:t> nevus) 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ORIGIN- cells migrating from NCC to epithelium/dermis or from altered resident </a:t>
            </a:r>
            <a:r>
              <a:rPr lang="en-US" dirty="0" err="1" smtClean="0">
                <a:solidFill>
                  <a:srgbClr val="0070C0"/>
                </a:solidFill>
              </a:rPr>
              <a:t>melanocytes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7030A0"/>
                </a:solidFill>
              </a:rPr>
              <a:t>Types of nevi 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Congenital 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Acquired</a:t>
            </a:r>
            <a:r>
              <a:rPr lang="en-US" dirty="0" smtClean="0"/>
              <a:t>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47800"/>
            <a:ext cx="7086600" cy="4800600"/>
          </a:xfrm>
        </p:spPr>
        <p:txBody>
          <a:bodyPr/>
          <a:lstStyle/>
          <a:p>
            <a:pPr>
              <a:lnSpc>
                <a:spcPct val="90000"/>
              </a:lnSpc>
              <a:buFont typeface="Wingdings 3" pitchFamily="18" charset="2"/>
              <a:buNone/>
            </a:pPr>
            <a:r>
              <a:rPr lang="en-US" sz="2400" b="1" dirty="0" smtClean="0">
                <a:solidFill>
                  <a:srgbClr val="002060"/>
                </a:solidFill>
              </a:rPr>
              <a:t>I/O nevi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Rare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Occur at any age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Small elevated papules/nodules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&lt;0.5 cm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Palate common site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Other– </a:t>
            </a:r>
            <a:r>
              <a:rPr lang="en-US" sz="2400" dirty="0" err="1" smtClean="0">
                <a:solidFill>
                  <a:srgbClr val="0070C0"/>
                </a:solidFill>
              </a:rPr>
              <a:t>buccal</a:t>
            </a:r>
            <a:r>
              <a:rPr lang="en-US" sz="2400" dirty="0" smtClean="0">
                <a:solidFill>
                  <a:srgbClr val="0070C0"/>
                </a:solidFill>
              </a:rPr>
              <a:t>/labial mucosa, </a:t>
            </a:r>
            <a:r>
              <a:rPr lang="en-US" sz="2400" dirty="0" err="1" smtClean="0">
                <a:solidFill>
                  <a:srgbClr val="0070C0"/>
                </a:solidFill>
              </a:rPr>
              <a:t>gingiva</a:t>
            </a:r>
            <a:r>
              <a:rPr lang="en-US" sz="2400" dirty="0" smtClean="0">
                <a:solidFill>
                  <a:srgbClr val="0070C0"/>
                </a:solidFill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</a:rPr>
              <a:t>alv</a:t>
            </a:r>
            <a:r>
              <a:rPr lang="en-US" sz="2400" dirty="0" smtClean="0">
                <a:solidFill>
                  <a:srgbClr val="0070C0"/>
                </a:solidFill>
              </a:rPr>
              <a:t> ridge, vermillion</a:t>
            </a:r>
          </a:p>
          <a:p>
            <a:pPr>
              <a:lnSpc>
                <a:spcPct val="150000"/>
              </a:lnSpc>
              <a:buFont typeface="Wingdings 3" pitchFamily="18" charset="2"/>
              <a:buNone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524000"/>
            <a:ext cx="4033838" cy="38862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H/P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Junctional nevus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Compound nevus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Intradermal nevus (common mole)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Blue nevus. </a:t>
            </a:r>
          </a:p>
          <a:p>
            <a:endParaRPr lang="en-US" dirty="0" smtClean="0"/>
          </a:p>
        </p:txBody>
      </p:sp>
      <p:pic>
        <p:nvPicPr>
          <p:cNvPr id="101380" name="Picture 4" descr="IMG_246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44000" contrast="49000"/>
          </a:blip>
          <a:srcRect t="10792" r="3175" b="40724"/>
          <a:stretch>
            <a:fillRect/>
          </a:stretch>
        </p:blipFill>
        <p:spPr>
          <a:xfrm>
            <a:off x="4333278" y="1905000"/>
            <a:ext cx="4201122" cy="2895600"/>
          </a:xfr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idx="1"/>
          </p:nvPr>
        </p:nvSpPr>
        <p:spPr>
          <a:xfrm>
            <a:off x="609600" y="1371600"/>
            <a:ext cx="77724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D/D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Amalgam tattoo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Melanoma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Hematoma 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Kaposi’s sarcoma</a:t>
            </a:r>
          </a:p>
          <a:p>
            <a:pPr lvl="1"/>
            <a:r>
              <a:rPr lang="en-US" dirty="0" err="1" smtClean="0">
                <a:solidFill>
                  <a:srgbClr val="0070C0"/>
                </a:solidFill>
              </a:rPr>
              <a:t>Hemangioma</a:t>
            </a:r>
            <a:endParaRPr lang="en-US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Rx</a:t>
            </a:r>
          </a:p>
          <a:p>
            <a:pPr lvl="1"/>
            <a:r>
              <a:rPr lang="en-US" dirty="0" err="1" smtClean="0">
                <a:solidFill>
                  <a:srgbClr val="0070C0"/>
                </a:solidFill>
              </a:rPr>
              <a:t>Excisional</a:t>
            </a:r>
            <a:r>
              <a:rPr lang="en-US" dirty="0" smtClean="0">
                <a:solidFill>
                  <a:srgbClr val="0070C0"/>
                </a:solidFill>
              </a:rPr>
              <a:t> biopsy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Recurrence unlikely</a:t>
            </a:r>
          </a:p>
          <a:p>
            <a:pPr lvl="1"/>
            <a:r>
              <a:rPr lang="en-US" dirty="0" err="1" smtClean="0">
                <a:solidFill>
                  <a:srgbClr val="0070C0"/>
                </a:solidFill>
              </a:rPr>
              <a:t>Malig</a:t>
            </a:r>
            <a:r>
              <a:rPr lang="en-US" dirty="0" smtClean="0">
                <a:solidFill>
                  <a:srgbClr val="0070C0"/>
                </a:solidFill>
              </a:rPr>
              <a:t>. Trans… melanoma... rare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458200" cy="762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NON EPITHELIAL (MESENCHYMAL)</a:t>
            </a:r>
          </a:p>
        </p:txBody>
      </p:sp>
      <p:sp>
        <p:nvSpPr>
          <p:cNvPr id="8909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47800"/>
            <a:ext cx="7772400" cy="4800600"/>
          </a:xfrm>
        </p:spPr>
        <p:txBody>
          <a:bodyPr>
            <a:normAutofit fontScale="92500"/>
          </a:bodyPr>
          <a:lstStyle/>
          <a:p>
            <a:pPr>
              <a:buFont typeface="Wingdings 3" pitchFamily="18" charset="2"/>
              <a:buNone/>
            </a:pPr>
            <a:r>
              <a:rPr lang="en-US" sz="2800" b="1" dirty="0" smtClean="0">
                <a:solidFill>
                  <a:srgbClr val="002060"/>
                </a:solidFill>
              </a:rPr>
              <a:t>LIPOMA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Tumor of mature </a:t>
            </a:r>
            <a:r>
              <a:rPr lang="en-US" dirty="0" err="1" smtClean="0">
                <a:solidFill>
                  <a:srgbClr val="0070C0"/>
                </a:solidFill>
              </a:rPr>
              <a:t>adi</a:t>
            </a:r>
            <a:r>
              <a:rPr lang="en-US" dirty="0" smtClean="0">
                <a:solidFill>
                  <a:srgbClr val="0070C0"/>
                </a:solidFill>
              </a:rPr>
              <a:t>. </a:t>
            </a:r>
            <a:r>
              <a:rPr lang="en-US" dirty="0" err="1" smtClean="0">
                <a:solidFill>
                  <a:srgbClr val="0070C0"/>
                </a:solidFill>
              </a:rPr>
              <a:t>Tiss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Most common </a:t>
            </a:r>
            <a:r>
              <a:rPr lang="en-US" dirty="0" err="1" smtClean="0">
                <a:solidFill>
                  <a:srgbClr val="0070C0"/>
                </a:solidFill>
              </a:rPr>
              <a:t>mesenchymal</a:t>
            </a:r>
            <a:r>
              <a:rPr lang="en-US" dirty="0" smtClean="0">
                <a:solidFill>
                  <a:srgbClr val="0070C0"/>
                </a:solidFill>
              </a:rPr>
              <a:t> Tumor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H&amp; N </a:t>
            </a:r>
            <a:r>
              <a:rPr lang="en-US" dirty="0" err="1" smtClean="0">
                <a:solidFill>
                  <a:srgbClr val="0070C0"/>
                </a:solidFill>
              </a:rPr>
              <a:t>lipoma</a:t>
            </a:r>
            <a:r>
              <a:rPr lang="en-US" dirty="0" smtClean="0">
                <a:solidFill>
                  <a:srgbClr val="0070C0"/>
                </a:solidFill>
              </a:rPr>
              <a:t>… 13 % of all </a:t>
            </a:r>
            <a:r>
              <a:rPr lang="en-US" dirty="0" err="1" smtClean="0">
                <a:solidFill>
                  <a:srgbClr val="0070C0"/>
                </a:solidFill>
              </a:rPr>
              <a:t>lipoma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Pathogenesis uncertain</a:t>
            </a:r>
            <a:r>
              <a:rPr lang="en-US" dirty="0" smtClean="0">
                <a:solidFill>
                  <a:srgbClr val="0070C0"/>
                </a:solidFill>
                <a:sym typeface="Wingdings" pitchFamily="2" charset="2"/>
              </a:rPr>
              <a:t> common in obese</a:t>
            </a:r>
          </a:p>
          <a:p>
            <a:pPr>
              <a:buFont typeface="Wingdings 3" pitchFamily="18" charset="2"/>
              <a:buNone/>
            </a:pPr>
            <a:r>
              <a:rPr lang="en-US" dirty="0" smtClean="0">
                <a:solidFill>
                  <a:srgbClr val="7030A0"/>
                </a:solidFill>
              </a:rPr>
              <a:t>  C/F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70C0"/>
                </a:solidFill>
              </a:rPr>
              <a:t>40 yrs/ &gt;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70C0"/>
                </a:solidFill>
              </a:rPr>
              <a:t>F&gt; M</a:t>
            </a:r>
          </a:p>
          <a:p>
            <a:pPr lvl="1">
              <a:lnSpc>
                <a:spcPct val="90000"/>
              </a:lnSpc>
            </a:pPr>
            <a:r>
              <a:rPr lang="en-US" dirty="0" err="1" smtClean="0">
                <a:solidFill>
                  <a:srgbClr val="0070C0"/>
                </a:solidFill>
              </a:rPr>
              <a:t>Buccal</a:t>
            </a:r>
            <a:r>
              <a:rPr lang="en-US" dirty="0" smtClean="0">
                <a:solidFill>
                  <a:srgbClr val="0070C0"/>
                </a:solidFill>
              </a:rPr>
              <a:t> mucosa, vestibule common site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70C0"/>
                </a:solidFill>
              </a:rPr>
              <a:t>&lt; in tongue, floor of mouth, lips</a:t>
            </a:r>
          </a:p>
          <a:p>
            <a:pPr lvl="1">
              <a:lnSpc>
                <a:spcPct val="90000"/>
              </a:lnSpc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05000"/>
            <a:ext cx="4033838" cy="4038600"/>
          </a:xfrm>
        </p:spPr>
        <p:txBody>
          <a:bodyPr>
            <a:normAutofit fontScale="85000" lnSpcReduction="20000"/>
          </a:bodyPr>
          <a:lstStyle/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Asymptomatic 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3 cm/ &gt;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smooth nodular masses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Sessile/ </a:t>
            </a:r>
            <a:r>
              <a:rPr lang="en-US" dirty="0" err="1" smtClean="0">
                <a:solidFill>
                  <a:srgbClr val="0070C0"/>
                </a:solidFill>
              </a:rPr>
              <a:t>pedunculated</a:t>
            </a:r>
            <a:endParaRPr lang="en-US" dirty="0" smtClean="0">
              <a:solidFill>
                <a:srgbClr val="0070C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Yellow hue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Soft, fluid like </a:t>
            </a:r>
          </a:p>
          <a:p>
            <a:pPr lvl="1">
              <a:lnSpc>
                <a:spcPct val="150000"/>
              </a:lnSpc>
            </a:pPr>
            <a:endParaRPr lang="en-US" dirty="0" smtClean="0">
              <a:solidFill>
                <a:srgbClr val="0070C0"/>
              </a:solidFill>
            </a:endParaRPr>
          </a:p>
        </p:txBody>
      </p:sp>
      <p:pic>
        <p:nvPicPr>
          <p:cNvPr id="115716" name="Picture 4" descr="DSCN419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262"/>
            <a:ext cx="4038600" cy="3029838"/>
          </a:xfr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1676400" y="685800"/>
            <a:ext cx="6019800" cy="533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 cap="sq">
            <a:solidFill>
              <a:schemeClr val="accent3">
                <a:lumMod val="40000"/>
                <a:lumOff val="6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kumimoji="1" lang="en-US" sz="2400">
                <a:latin typeface="Times New Roman" pitchFamily="18" charset="0"/>
                <a:cs typeface="Arial" charset="0"/>
              </a:rPr>
              <a:t>Variants of lipoma</a:t>
            </a:r>
          </a:p>
        </p:txBody>
      </p:sp>
      <p:sp>
        <p:nvSpPr>
          <p:cNvPr id="130052" name="Rectangle 4"/>
          <p:cNvSpPr>
            <a:spLocks noChangeArrowheads="1"/>
          </p:cNvSpPr>
          <p:nvPr/>
        </p:nvSpPr>
        <p:spPr bwMode="auto">
          <a:xfrm>
            <a:off x="1447800" y="1905000"/>
            <a:ext cx="1600200" cy="1600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 cap="sq">
            <a:solidFill>
              <a:schemeClr val="accent3">
                <a:lumMod val="40000"/>
                <a:lumOff val="6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kumimoji="1" lang="en-US" sz="2400">
                <a:latin typeface="Times New Roman" pitchFamily="18" charset="0"/>
                <a:cs typeface="Arial" charset="0"/>
              </a:rPr>
              <a:t>Fibrolipoma</a:t>
            </a:r>
          </a:p>
          <a:p>
            <a:pPr algn="ctr"/>
            <a:r>
              <a:rPr kumimoji="1" lang="en-US" sz="2400">
                <a:latin typeface="Times New Roman" pitchFamily="18" charset="0"/>
                <a:cs typeface="Arial" charset="0"/>
              </a:rPr>
              <a:t>Fibrous+</a:t>
            </a:r>
          </a:p>
          <a:p>
            <a:pPr algn="ctr"/>
            <a:r>
              <a:rPr kumimoji="1" lang="en-US" sz="2400">
                <a:latin typeface="Times New Roman" pitchFamily="18" charset="0"/>
                <a:cs typeface="Arial" charset="0"/>
              </a:rPr>
              <a:t>Fat cells</a:t>
            </a:r>
          </a:p>
        </p:txBody>
      </p:sp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5181600" y="4191000"/>
            <a:ext cx="1371600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 cap="sq">
            <a:solidFill>
              <a:schemeClr val="accent3">
                <a:lumMod val="40000"/>
                <a:lumOff val="6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kumimoji="1" lang="en-US" sz="2400">
                <a:latin typeface="Times New Roman" pitchFamily="18" charset="0"/>
                <a:cs typeface="Arial" charset="0"/>
              </a:rPr>
              <a:t>Intramuscu</a:t>
            </a:r>
          </a:p>
          <a:p>
            <a:pPr algn="ctr"/>
            <a:r>
              <a:rPr kumimoji="1" lang="en-US" sz="2400">
                <a:latin typeface="Times New Roman" pitchFamily="18" charset="0"/>
                <a:cs typeface="Arial" charset="0"/>
              </a:rPr>
              <a:t>lar</a:t>
            </a:r>
          </a:p>
        </p:txBody>
      </p:sp>
      <p:sp>
        <p:nvSpPr>
          <p:cNvPr id="130054" name="Rectangle 6"/>
          <p:cNvSpPr>
            <a:spLocks noChangeArrowheads="1"/>
          </p:cNvSpPr>
          <p:nvPr/>
        </p:nvSpPr>
        <p:spPr bwMode="auto">
          <a:xfrm>
            <a:off x="2514600" y="4114800"/>
            <a:ext cx="1371600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 cap="sq">
            <a:solidFill>
              <a:schemeClr val="accent3">
                <a:lumMod val="40000"/>
                <a:lumOff val="6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kumimoji="1" lang="en-US" sz="2400">
                <a:latin typeface="Times New Roman" pitchFamily="18" charset="0"/>
                <a:cs typeface="Arial" charset="0"/>
              </a:rPr>
              <a:t>Spindle</a:t>
            </a:r>
          </a:p>
          <a:p>
            <a:pPr algn="ctr"/>
            <a:r>
              <a:rPr kumimoji="1" lang="en-US" sz="2400">
                <a:latin typeface="Times New Roman" pitchFamily="18" charset="0"/>
                <a:cs typeface="Arial" charset="0"/>
              </a:rPr>
              <a:t>Spindle cell</a:t>
            </a:r>
          </a:p>
          <a:p>
            <a:pPr algn="ctr"/>
            <a:r>
              <a:rPr kumimoji="1" lang="en-US" sz="2400">
                <a:latin typeface="Times New Roman" pitchFamily="18" charset="0"/>
                <a:cs typeface="Arial" charset="0"/>
              </a:rPr>
              <a:t>+fat </a:t>
            </a:r>
          </a:p>
        </p:txBody>
      </p:sp>
      <p:sp>
        <p:nvSpPr>
          <p:cNvPr id="130055" name="Rectangle 7"/>
          <p:cNvSpPr>
            <a:spLocks noChangeArrowheads="1"/>
          </p:cNvSpPr>
          <p:nvPr/>
        </p:nvSpPr>
        <p:spPr bwMode="auto">
          <a:xfrm>
            <a:off x="4038600" y="1905000"/>
            <a:ext cx="1524000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 cap="sq">
            <a:solidFill>
              <a:schemeClr val="accent3">
                <a:lumMod val="40000"/>
                <a:lumOff val="6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kumimoji="1" lang="en-US" sz="2400" dirty="0" err="1">
                <a:latin typeface="Times New Roman" pitchFamily="18" charset="0"/>
                <a:cs typeface="Arial" charset="0"/>
              </a:rPr>
              <a:t>Angiolipoma</a:t>
            </a:r>
            <a:endParaRPr kumimoji="1" lang="en-US" sz="2400" dirty="0">
              <a:latin typeface="Times New Roman" pitchFamily="18" charset="0"/>
              <a:cs typeface="Arial" charset="0"/>
            </a:endParaRPr>
          </a:p>
          <a:p>
            <a:pPr algn="ctr"/>
            <a:r>
              <a:rPr kumimoji="1" lang="en-US" sz="2400" dirty="0">
                <a:latin typeface="Times New Roman" pitchFamily="18" charset="0"/>
                <a:cs typeface="Arial" charset="0"/>
              </a:rPr>
              <a:t>Blood </a:t>
            </a:r>
            <a:r>
              <a:rPr kumimoji="1" lang="en-US" sz="2400" dirty="0" err="1">
                <a:latin typeface="Times New Roman" pitchFamily="18" charset="0"/>
                <a:cs typeface="Arial" charset="0"/>
              </a:rPr>
              <a:t>ves</a:t>
            </a:r>
            <a:endParaRPr kumimoji="1" lang="en-US" sz="2400" dirty="0">
              <a:latin typeface="Times New Roman" pitchFamily="18" charset="0"/>
              <a:cs typeface="Arial" charset="0"/>
            </a:endParaRPr>
          </a:p>
          <a:p>
            <a:pPr algn="ctr"/>
            <a:r>
              <a:rPr kumimoji="1" lang="en-US" sz="2400" dirty="0">
                <a:latin typeface="Times New Roman" pitchFamily="18" charset="0"/>
                <a:cs typeface="Arial" charset="0"/>
              </a:rPr>
              <a:t>+fat cells</a:t>
            </a:r>
          </a:p>
        </p:txBody>
      </p:sp>
      <p:sp>
        <p:nvSpPr>
          <p:cNvPr id="130056" name="Rectangle 8"/>
          <p:cNvSpPr>
            <a:spLocks noChangeArrowheads="1"/>
          </p:cNvSpPr>
          <p:nvPr/>
        </p:nvSpPr>
        <p:spPr bwMode="auto">
          <a:xfrm>
            <a:off x="6400800" y="1981200"/>
            <a:ext cx="1600200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 cap="sq">
            <a:solidFill>
              <a:schemeClr val="accent3">
                <a:lumMod val="40000"/>
                <a:lumOff val="6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kumimoji="1" lang="en-US" sz="2400">
                <a:latin typeface="Times New Roman" pitchFamily="18" charset="0"/>
                <a:cs typeface="Arial" charset="0"/>
              </a:rPr>
              <a:t>Myxoid</a:t>
            </a:r>
          </a:p>
          <a:p>
            <a:pPr algn="ctr"/>
            <a:r>
              <a:rPr kumimoji="1" lang="en-US" sz="2400">
                <a:latin typeface="Times New Roman" pitchFamily="18" charset="0"/>
                <a:cs typeface="Arial" charset="0"/>
              </a:rPr>
              <a:t>Mucoid+ fat</a:t>
            </a:r>
          </a:p>
        </p:txBody>
      </p:sp>
      <p:sp>
        <p:nvSpPr>
          <p:cNvPr id="130057" name="Line 9"/>
          <p:cNvSpPr>
            <a:spLocks noChangeShapeType="1"/>
          </p:cNvSpPr>
          <p:nvPr/>
        </p:nvSpPr>
        <p:spPr bwMode="auto">
          <a:xfrm>
            <a:off x="2209800" y="1219200"/>
            <a:ext cx="0" cy="685800"/>
          </a:xfrm>
          <a:prstGeom prst="line">
            <a:avLst/>
          </a:prstGeom>
          <a:noFill/>
          <a:ln w="12700" cap="sq">
            <a:solidFill>
              <a:schemeClr val="accent3">
                <a:lumMod val="40000"/>
                <a:lumOff val="60000"/>
              </a:schemeClr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0058" name="Line 10"/>
          <p:cNvSpPr>
            <a:spLocks noChangeShapeType="1"/>
          </p:cNvSpPr>
          <p:nvPr/>
        </p:nvSpPr>
        <p:spPr bwMode="auto">
          <a:xfrm>
            <a:off x="4648200" y="1219200"/>
            <a:ext cx="0" cy="685800"/>
          </a:xfrm>
          <a:prstGeom prst="line">
            <a:avLst/>
          </a:prstGeom>
          <a:noFill/>
          <a:ln w="12700" cap="sq">
            <a:solidFill>
              <a:schemeClr val="accent3">
                <a:lumMod val="40000"/>
                <a:lumOff val="60000"/>
              </a:schemeClr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0059" name="Line 11"/>
          <p:cNvSpPr>
            <a:spLocks noChangeShapeType="1"/>
          </p:cNvSpPr>
          <p:nvPr/>
        </p:nvSpPr>
        <p:spPr bwMode="auto">
          <a:xfrm>
            <a:off x="7086600" y="1219200"/>
            <a:ext cx="0" cy="762000"/>
          </a:xfrm>
          <a:prstGeom prst="line">
            <a:avLst/>
          </a:prstGeom>
          <a:noFill/>
          <a:ln w="12700" cap="sq">
            <a:solidFill>
              <a:schemeClr val="accent3">
                <a:lumMod val="40000"/>
                <a:lumOff val="60000"/>
              </a:schemeClr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0060" name="Line 12"/>
          <p:cNvSpPr>
            <a:spLocks noChangeShapeType="1"/>
          </p:cNvSpPr>
          <p:nvPr/>
        </p:nvSpPr>
        <p:spPr bwMode="auto">
          <a:xfrm>
            <a:off x="3429000" y="1219200"/>
            <a:ext cx="0" cy="2895600"/>
          </a:xfrm>
          <a:prstGeom prst="line">
            <a:avLst/>
          </a:prstGeom>
          <a:noFill/>
          <a:ln w="12700" cap="sq">
            <a:solidFill>
              <a:schemeClr val="accent3">
                <a:lumMod val="40000"/>
                <a:lumOff val="60000"/>
              </a:schemeClr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0061" name="Line 13"/>
          <p:cNvSpPr>
            <a:spLocks noChangeShapeType="1"/>
          </p:cNvSpPr>
          <p:nvPr/>
        </p:nvSpPr>
        <p:spPr bwMode="auto">
          <a:xfrm>
            <a:off x="5943600" y="1219200"/>
            <a:ext cx="0" cy="2971800"/>
          </a:xfrm>
          <a:prstGeom prst="line">
            <a:avLst/>
          </a:prstGeom>
          <a:noFill/>
          <a:ln w="12700" cap="sq">
            <a:solidFill>
              <a:schemeClr val="accent3">
                <a:lumMod val="40000"/>
                <a:lumOff val="60000"/>
              </a:schemeClr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752600"/>
            <a:ext cx="4033838" cy="4419600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en-US" dirty="0" smtClean="0">
                <a:solidFill>
                  <a:srgbClr val="7030A0"/>
                </a:solidFill>
              </a:rPr>
              <a:t>H/P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Well circumscribed--- thin fibrous capsule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Lobular arrangement of cells</a:t>
            </a:r>
          </a:p>
          <a:p>
            <a:endParaRPr lang="en-US" dirty="0" smtClean="0"/>
          </a:p>
          <a:p>
            <a:pPr>
              <a:buFont typeface="Wingdings 3" pitchFamily="18" charset="2"/>
              <a:buNone/>
            </a:pPr>
            <a:r>
              <a:rPr lang="en-US" dirty="0" smtClean="0">
                <a:solidFill>
                  <a:srgbClr val="7030A0"/>
                </a:solidFill>
              </a:rPr>
              <a:t>TREATMENT 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Local excision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Recurrence – 5%</a:t>
            </a:r>
          </a:p>
          <a:p>
            <a:endParaRPr lang="en-US" dirty="0" smtClean="0"/>
          </a:p>
        </p:txBody>
      </p:sp>
      <p:pic>
        <p:nvPicPr>
          <p:cNvPr id="116740" name="Picture 4" descr="DSCN419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bright="6000"/>
          </a:blip>
          <a:stretch>
            <a:fillRect/>
          </a:stretch>
        </p:blipFill>
        <p:spPr>
          <a:xfrm>
            <a:off x="5211901" y="1600200"/>
            <a:ext cx="2911198" cy="2185988"/>
          </a:xfr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6741" name="Picture 5" descr="DSCN420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lum bright="12000" contrast="-6000"/>
          </a:blip>
          <a:stretch>
            <a:fillRect/>
          </a:stretch>
        </p:blipFill>
        <p:spPr>
          <a:xfrm>
            <a:off x="5209116" y="3938588"/>
            <a:ext cx="2916767" cy="2187575"/>
          </a:xfr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28600" y="762000"/>
            <a:ext cx="8626475" cy="484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sz="2400" dirty="0"/>
              <a:t>  </a:t>
            </a:r>
            <a:r>
              <a:rPr lang="en-US" sz="2400" dirty="0">
                <a:solidFill>
                  <a:srgbClr val="FF0000"/>
                </a:solidFill>
              </a:rPr>
              <a:t>C] </a:t>
            </a:r>
            <a:r>
              <a:rPr lang="en-US" sz="2400" u="sng" dirty="0" err="1">
                <a:solidFill>
                  <a:srgbClr val="FF0000"/>
                </a:solidFill>
              </a:rPr>
              <a:t>Tumours</a:t>
            </a:r>
            <a:r>
              <a:rPr lang="en-US" sz="2400" u="sng" dirty="0">
                <a:solidFill>
                  <a:srgbClr val="FF0000"/>
                </a:solidFill>
              </a:rPr>
              <a:t> of unknown origin</a:t>
            </a:r>
            <a:r>
              <a:rPr lang="en-US" sz="2400" dirty="0">
                <a:solidFill>
                  <a:srgbClr val="FF0000"/>
                </a:solidFill>
              </a:rPr>
              <a:t> -:</a:t>
            </a:r>
          </a:p>
          <a:p>
            <a:pPr eaLnBrk="1" hangingPunct="1">
              <a:lnSpc>
                <a:spcPct val="130000"/>
              </a:lnSpc>
            </a:pPr>
            <a:r>
              <a:rPr lang="en-US" sz="2400" dirty="0"/>
              <a:t>	</a:t>
            </a:r>
            <a:r>
              <a:rPr lang="en-US" sz="2400" dirty="0" err="1">
                <a:solidFill>
                  <a:srgbClr val="0070C0"/>
                </a:solidFill>
              </a:rPr>
              <a:t>i</a:t>
            </a:r>
            <a:r>
              <a:rPr lang="en-US" sz="2400" dirty="0">
                <a:solidFill>
                  <a:srgbClr val="0070C0"/>
                </a:solidFill>
              </a:rPr>
              <a:t>) </a:t>
            </a:r>
            <a:r>
              <a:rPr lang="en-US" sz="2400" dirty="0" err="1">
                <a:solidFill>
                  <a:srgbClr val="0070C0"/>
                </a:solidFill>
              </a:rPr>
              <a:t>Melanotic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neuroectodermal</a:t>
            </a:r>
            <a:r>
              <a:rPr lang="en-US" sz="2400" dirty="0">
                <a:solidFill>
                  <a:srgbClr val="0070C0"/>
                </a:solidFill>
              </a:rPr>
              <a:t> tumor of infancy</a:t>
            </a:r>
          </a:p>
          <a:p>
            <a:pPr eaLnBrk="1" hangingPunct="1">
              <a:lnSpc>
                <a:spcPct val="130000"/>
              </a:lnSpc>
            </a:pPr>
            <a:endParaRPr lang="en-US" sz="2400" dirty="0"/>
          </a:p>
          <a:p>
            <a:pPr eaLnBrk="1" hangingPunct="1">
              <a:lnSpc>
                <a:spcPct val="130000"/>
              </a:lnSpc>
            </a:pPr>
            <a:r>
              <a:rPr lang="en-US" sz="2400" dirty="0"/>
              <a:t>  </a:t>
            </a:r>
            <a:r>
              <a:rPr lang="en-US" sz="2400" dirty="0">
                <a:solidFill>
                  <a:srgbClr val="FF0000"/>
                </a:solidFill>
              </a:rPr>
              <a:t>D] </a:t>
            </a:r>
            <a:r>
              <a:rPr lang="en-US" sz="2400" u="sng" dirty="0">
                <a:solidFill>
                  <a:srgbClr val="FF0000"/>
                </a:solidFill>
              </a:rPr>
              <a:t>Malignant Origin.</a:t>
            </a:r>
            <a:r>
              <a:rPr lang="en-US" sz="2400" dirty="0">
                <a:solidFill>
                  <a:srgbClr val="FF0000"/>
                </a:solidFill>
              </a:rPr>
              <a:t> -:</a:t>
            </a:r>
          </a:p>
          <a:p>
            <a:pPr eaLnBrk="1" hangingPunct="1">
              <a:lnSpc>
                <a:spcPct val="130000"/>
              </a:lnSpc>
            </a:pPr>
            <a:r>
              <a:rPr lang="en-US" sz="2400" dirty="0"/>
              <a:t>	</a:t>
            </a:r>
            <a:r>
              <a:rPr lang="en-US" sz="2400" dirty="0" err="1">
                <a:solidFill>
                  <a:srgbClr val="7030A0"/>
                </a:solidFill>
              </a:rPr>
              <a:t>i</a:t>
            </a:r>
            <a:r>
              <a:rPr lang="en-US" sz="2400" dirty="0">
                <a:solidFill>
                  <a:srgbClr val="7030A0"/>
                </a:solidFill>
              </a:rPr>
              <a:t>) </a:t>
            </a:r>
            <a:r>
              <a:rPr lang="en-US" sz="2400" dirty="0" err="1">
                <a:solidFill>
                  <a:srgbClr val="7030A0"/>
                </a:solidFill>
              </a:rPr>
              <a:t>Odontogenic</a:t>
            </a:r>
            <a:r>
              <a:rPr lang="en-US" sz="2400" dirty="0">
                <a:solidFill>
                  <a:srgbClr val="7030A0"/>
                </a:solidFill>
              </a:rPr>
              <a:t> Carcinoma -:</a:t>
            </a:r>
          </a:p>
          <a:p>
            <a:pPr eaLnBrk="1" hangingPunct="1">
              <a:lnSpc>
                <a:spcPct val="130000"/>
              </a:lnSpc>
            </a:pPr>
            <a:r>
              <a:rPr lang="en-US" sz="2400" dirty="0"/>
              <a:t>	     </a:t>
            </a:r>
            <a:r>
              <a:rPr lang="en-US" sz="2400" dirty="0">
                <a:solidFill>
                  <a:srgbClr val="0070C0"/>
                </a:solidFill>
              </a:rPr>
              <a:t>a. Primary </a:t>
            </a:r>
            <a:r>
              <a:rPr lang="en-US" sz="2400" dirty="0" err="1">
                <a:solidFill>
                  <a:srgbClr val="0070C0"/>
                </a:solidFill>
              </a:rPr>
              <a:t>Intraosseous</a:t>
            </a:r>
            <a:r>
              <a:rPr lang="en-US" sz="2400" dirty="0">
                <a:solidFill>
                  <a:srgbClr val="0070C0"/>
                </a:solidFill>
              </a:rPr>
              <a:t> Ca.</a:t>
            </a:r>
          </a:p>
          <a:p>
            <a:pPr eaLnBrk="1" hangingPunct="1">
              <a:lnSpc>
                <a:spcPct val="130000"/>
              </a:lnSpc>
            </a:pPr>
            <a:r>
              <a:rPr lang="en-US" sz="2400" dirty="0">
                <a:solidFill>
                  <a:srgbClr val="0070C0"/>
                </a:solidFill>
              </a:rPr>
              <a:t>	     b. Malignant </a:t>
            </a:r>
            <a:r>
              <a:rPr lang="en-US" sz="2400" dirty="0" err="1">
                <a:solidFill>
                  <a:srgbClr val="0070C0"/>
                </a:solidFill>
              </a:rPr>
              <a:t>Ameloblastoma</a:t>
            </a:r>
            <a:r>
              <a:rPr lang="en-US" sz="2400" dirty="0">
                <a:solidFill>
                  <a:srgbClr val="0070C0"/>
                </a:solidFill>
              </a:rPr>
              <a:t>.</a:t>
            </a:r>
          </a:p>
          <a:p>
            <a:pPr eaLnBrk="1" hangingPunct="1">
              <a:lnSpc>
                <a:spcPct val="130000"/>
              </a:lnSpc>
            </a:pPr>
            <a:r>
              <a:rPr lang="en-US" sz="2400" dirty="0"/>
              <a:t>	</a:t>
            </a:r>
            <a:r>
              <a:rPr lang="en-US" sz="2400" dirty="0">
                <a:solidFill>
                  <a:srgbClr val="7030A0"/>
                </a:solidFill>
              </a:rPr>
              <a:t>ii) </a:t>
            </a:r>
            <a:r>
              <a:rPr lang="en-US" sz="2400" dirty="0" err="1">
                <a:solidFill>
                  <a:srgbClr val="7030A0"/>
                </a:solidFill>
              </a:rPr>
              <a:t>Odontogenic</a:t>
            </a:r>
            <a:r>
              <a:rPr lang="en-US" sz="2400" dirty="0">
                <a:solidFill>
                  <a:srgbClr val="7030A0"/>
                </a:solidFill>
              </a:rPr>
              <a:t> Sarcoma -:</a:t>
            </a:r>
          </a:p>
          <a:p>
            <a:pPr eaLnBrk="1" hangingPunct="1">
              <a:lnSpc>
                <a:spcPct val="130000"/>
              </a:lnSpc>
            </a:pPr>
            <a:r>
              <a:rPr lang="en-US" sz="2400" dirty="0"/>
              <a:t>	</a:t>
            </a:r>
            <a:r>
              <a:rPr lang="en-US" sz="2400" dirty="0">
                <a:solidFill>
                  <a:srgbClr val="0070C0"/>
                </a:solidFill>
              </a:rPr>
              <a:t>     a. </a:t>
            </a:r>
            <a:r>
              <a:rPr lang="en-US" sz="2400" dirty="0" err="1">
                <a:solidFill>
                  <a:srgbClr val="0070C0"/>
                </a:solidFill>
              </a:rPr>
              <a:t>Ameloblastic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Fibrosarcoma</a:t>
            </a:r>
            <a:r>
              <a:rPr lang="en-US" sz="2400" dirty="0">
                <a:solidFill>
                  <a:srgbClr val="0070C0"/>
                </a:solidFill>
              </a:rPr>
              <a:t>.</a:t>
            </a:r>
          </a:p>
          <a:p>
            <a:pPr eaLnBrk="1" hangingPunct="1">
              <a:lnSpc>
                <a:spcPct val="130000"/>
              </a:lnSpc>
            </a:pPr>
            <a:r>
              <a:rPr lang="en-US" sz="2400" dirty="0">
                <a:solidFill>
                  <a:srgbClr val="0070C0"/>
                </a:solidFill>
              </a:rPr>
              <a:t>	     b. </a:t>
            </a:r>
            <a:r>
              <a:rPr lang="en-US" sz="2400" dirty="0" err="1">
                <a:solidFill>
                  <a:srgbClr val="0070C0"/>
                </a:solidFill>
              </a:rPr>
              <a:t>Ameloblastic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Odontosarcoma</a:t>
            </a:r>
            <a:r>
              <a:rPr lang="en-US" sz="2400" dirty="0">
                <a:solidFill>
                  <a:srgbClr val="0070C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5334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2060"/>
                </a:solidFill>
              </a:rPr>
              <a:t>FIBROMA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47800"/>
            <a:ext cx="7772400" cy="49530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Irritation </a:t>
            </a:r>
            <a:r>
              <a:rPr lang="en-US" sz="2400" dirty="0" err="1" smtClean="0">
                <a:solidFill>
                  <a:srgbClr val="0070C0"/>
                </a:solidFill>
              </a:rPr>
              <a:t>fibroma</a:t>
            </a:r>
            <a:r>
              <a:rPr lang="en-US" sz="2400" dirty="0" smtClean="0">
                <a:solidFill>
                  <a:srgbClr val="0070C0"/>
                </a:solidFill>
              </a:rPr>
              <a:t>, traumatic </a:t>
            </a:r>
            <a:r>
              <a:rPr lang="en-US" sz="2400" dirty="0" err="1" smtClean="0">
                <a:solidFill>
                  <a:srgbClr val="0070C0"/>
                </a:solidFill>
              </a:rPr>
              <a:t>fibroma</a:t>
            </a:r>
            <a:r>
              <a:rPr lang="en-US" sz="2400" dirty="0" smtClean="0">
                <a:solidFill>
                  <a:srgbClr val="0070C0"/>
                </a:solidFill>
              </a:rPr>
              <a:t>, fibrous nodule</a:t>
            </a:r>
          </a:p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Most Common tumor of oral cavity</a:t>
            </a:r>
          </a:p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Reactive hyperplasia of fibrous CT</a:t>
            </a:r>
            <a:r>
              <a:rPr lang="en-US" sz="2400" dirty="0" smtClean="0">
                <a:solidFill>
                  <a:srgbClr val="0070C0"/>
                </a:solidFill>
                <a:sym typeface="Wingdings" pitchFamily="2" charset="2"/>
              </a:rPr>
              <a:t> local irritation</a:t>
            </a:r>
          </a:p>
          <a:p>
            <a:pPr>
              <a:lnSpc>
                <a:spcPct val="110000"/>
              </a:lnSpc>
              <a:buFont typeface="Wingdings 3" pitchFamily="18" charset="2"/>
              <a:buNone/>
            </a:pPr>
            <a:endParaRPr lang="en-US" sz="2400" dirty="0" smtClean="0">
              <a:solidFill>
                <a:srgbClr val="0070C0"/>
              </a:solidFill>
              <a:sym typeface="Wingdings" pitchFamily="2" charset="2"/>
            </a:endParaRPr>
          </a:p>
          <a:p>
            <a:pPr>
              <a:lnSpc>
                <a:spcPct val="110000"/>
              </a:lnSpc>
              <a:buFont typeface="Wingdings 3" pitchFamily="18" charset="2"/>
              <a:buNone/>
            </a:pPr>
            <a:r>
              <a:rPr lang="en-US" sz="2400" dirty="0" smtClean="0">
                <a:solidFill>
                  <a:srgbClr val="7030A0"/>
                </a:solidFill>
                <a:sym typeface="Wingdings" pitchFamily="2" charset="2"/>
              </a:rPr>
              <a:t>C/F</a:t>
            </a:r>
          </a:p>
          <a:p>
            <a:pPr lvl="1"/>
            <a:r>
              <a:rPr lang="en-US" sz="2400" dirty="0" smtClean="0">
                <a:solidFill>
                  <a:srgbClr val="0070C0"/>
                </a:solidFill>
              </a:rPr>
              <a:t>4- 6 decade</a:t>
            </a:r>
          </a:p>
          <a:p>
            <a:pPr lvl="1"/>
            <a:r>
              <a:rPr lang="en-US" sz="2400" dirty="0" smtClean="0">
                <a:solidFill>
                  <a:srgbClr val="0070C0"/>
                </a:solidFill>
              </a:rPr>
              <a:t>M- F  1:2</a:t>
            </a:r>
          </a:p>
          <a:p>
            <a:pPr lvl="1">
              <a:lnSpc>
                <a:spcPct val="110000"/>
              </a:lnSpc>
            </a:pPr>
            <a:r>
              <a:rPr lang="en-US" sz="2400" dirty="0" err="1" smtClean="0">
                <a:solidFill>
                  <a:srgbClr val="0070C0"/>
                </a:solidFill>
              </a:rPr>
              <a:t>Buccal</a:t>
            </a:r>
            <a:r>
              <a:rPr lang="en-US" sz="2400" dirty="0" smtClean="0">
                <a:solidFill>
                  <a:srgbClr val="0070C0"/>
                </a:solidFill>
              </a:rPr>
              <a:t> Mucosa..Along bite line--- cheek bite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Labial mucosa, tongue, </a:t>
            </a:r>
            <a:r>
              <a:rPr lang="en-US" sz="2400" dirty="0" err="1" smtClean="0">
                <a:solidFill>
                  <a:srgbClr val="0070C0"/>
                </a:solidFill>
              </a:rPr>
              <a:t>gingiva</a:t>
            </a:r>
            <a:endParaRPr lang="en-US" sz="2400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2133600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dirty="0" smtClean="0">
                <a:solidFill>
                  <a:srgbClr val="0070C0"/>
                </a:solidFill>
              </a:rPr>
              <a:t>Smooth surfaced pink nodule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White surface --- hyperkeratosis </a:t>
            </a:r>
            <a:r>
              <a:rPr lang="en-US" dirty="0" smtClean="0">
                <a:solidFill>
                  <a:srgbClr val="0070C0"/>
                </a:solidFill>
                <a:sym typeface="Wingdings" pitchFamily="2" charset="2"/>
              </a:rPr>
              <a:t> irritation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  <a:sym typeface="Wingdings" pitchFamily="2" charset="2"/>
              </a:rPr>
              <a:t>Sessile, some </a:t>
            </a:r>
            <a:r>
              <a:rPr lang="en-US" dirty="0" err="1" smtClean="0">
                <a:solidFill>
                  <a:srgbClr val="0070C0"/>
                </a:solidFill>
                <a:sym typeface="Wingdings" pitchFamily="2" charset="2"/>
              </a:rPr>
              <a:t>pedunculated</a:t>
            </a:r>
            <a:endParaRPr lang="en-US" dirty="0" smtClean="0">
              <a:solidFill>
                <a:srgbClr val="0070C0"/>
              </a:solidFill>
              <a:sym typeface="Wingdings" pitchFamily="2" charset="2"/>
            </a:endParaRPr>
          </a:p>
          <a:p>
            <a:pPr lvl="1"/>
            <a:r>
              <a:rPr lang="en-US" dirty="0" smtClean="0">
                <a:solidFill>
                  <a:srgbClr val="0070C0"/>
                </a:solidFill>
                <a:sym typeface="Wingdings" pitchFamily="2" charset="2"/>
              </a:rPr>
              <a:t>Mm- cm 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  <a:sym typeface="Wingdings" pitchFamily="2" charset="2"/>
              </a:rPr>
              <a:t>Asymptomatic until ulceration of surface</a:t>
            </a:r>
          </a:p>
          <a:p>
            <a:pPr lvl="1"/>
            <a:endParaRPr lang="en-US" dirty="0" smtClean="0">
              <a:solidFill>
                <a:srgbClr val="0070C0"/>
              </a:solidFill>
            </a:endParaRPr>
          </a:p>
        </p:txBody>
      </p:sp>
      <p:pic>
        <p:nvPicPr>
          <p:cNvPr id="122883" name="Picture 3" descr="DSCN4205"/>
          <p:cNvPicPr>
            <a:picLocks noChangeAspect="1" noChangeArrowheads="1"/>
          </p:cNvPicPr>
          <p:nvPr/>
        </p:nvPicPr>
        <p:blipFill>
          <a:blip r:embed="rId2"/>
          <a:srcRect t="1522" r="16584" b="25414"/>
          <a:stretch>
            <a:fillRect/>
          </a:stretch>
        </p:blipFill>
        <p:spPr bwMode="auto">
          <a:xfrm>
            <a:off x="1371600" y="4114800"/>
            <a:ext cx="3048001" cy="2133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2884" name="Picture 4" descr="DSCN4204"/>
          <p:cNvPicPr>
            <a:picLocks noChangeAspect="1" noChangeArrowheads="1"/>
          </p:cNvPicPr>
          <p:nvPr/>
        </p:nvPicPr>
        <p:blipFill>
          <a:blip r:embed="rId3"/>
          <a:srcRect l="6977" t="6198" r="2326" b="7037"/>
          <a:stretch>
            <a:fillRect/>
          </a:stretch>
        </p:blipFill>
        <p:spPr bwMode="auto">
          <a:xfrm>
            <a:off x="5257800" y="4114800"/>
            <a:ext cx="2971800" cy="2133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524000"/>
            <a:ext cx="3810000" cy="4800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H/P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Mass of fibrous </a:t>
            </a:r>
            <a:r>
              <a:rPr lang="en-US" dirty="0" err="1" smtClean="0">
                <a:solidFill>
                  <a:srgbClr val="0070C0"/>
                </a:solidFill>
              </a:rPr>
              <a:t>con.tissue</a:t>
            </a:r>
            <a:r>
              <a:rPr lang="en-US" dirty="0" smtClean="0">
                <a:solidFill>
                  <a:srgbClr val="0070C0"/>
                </a:solidFill>
              </a:rPr>
              <a:t> covered by str. Sq. </a:t>
            </a:r>
            <a:r>
              <a:rPr lang="en-US" dirty="0" err="1" smtClean="0">
                <a:solidFill>
                  <a:srgbClr val="0070C0"/>
                </a:solidFill>
              </a:rPr>
              <a:t>epi</a:t>
            </a:r>
            <a:endParaRPr lang="en-US" dirty="0" smtClean="0">
              <a:solidFill>
                <a:srgbClr val="0070C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Con tissue dense and </a:t>
            </a:r>
            <a:r>
              <a:rPr lang="en-US" dirty="0" err="1" smtClean="0">
                <a:solidFill>
                  <a:srgbClr val="0070C0"/>
                </a:solidFill>
              </a:rPr>
              <a:t>collagenised</a:t>
            </a:r>
            <a:endParaRPr lang="en-US" dirty="0" smtClean="0">
              <a:solidFill>
                <a:srgbClr val="0070C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Collagen bundles arranged in radiating, circular, haphazard pattern</a:t>
            </a:r>
          </a:p>
          <a:p>
            <a:pPr lvl="1"/>
            <a:endParaRPr lang="en-US" dirty="0" smtClean="0">
              <a:solidFill>
                <a:srgbClr val="0070C0"/>
              </a:solidFill>
            </a:endParaRPr>
          </a:p>
        </p:txBody>
      </p:sp>
      <p:pic>
        <p:nvPicPr>
          <p:cNvPr id="123907" name="Picture 3" descr="DSCN420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bright="6000" contrast="6000"/>
          </a:blip>
          <a:stretch>
            <a:fillRect/>
          </a:stretch>
        </p:blipFill>
        <p:spPr>
          <a:xfrm>
            <a:off x="5210783" y="1600200"/>
            <a:ext cx="2913433" cy="2185988"/>
          </a:xfr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3908" name="Picture 4" descr="DSCN420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bright="6000"/>
          </a:blip>
          <a:srcRect l="5755" r="7923" b="41726"/>
          <a:stretch>
            <a:fillRect/>
          </a:stretch>
        </p:blipFill>
        <p:spPr>
          <a:xfrm>
            <a:off x="5410200" y="3962400"/>
            <a:ext cx="2743200" cy="2057400"/>
          </a:xfr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idx="1"/>
          </p:nvPr>
        </p:nvSpPr>
        <p:spPr>
          <a:xfrm>
            <a:off x="609600" y="1752600"/>
            <a:ext cx="7772400" cy="4495800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60000"/>
              </a:lnSpc>
            </a:pPr>
            <a:r>
              <a:rPr lang="en-US" dirty="0" err="1" smtClean="0">
                <a:solidFill>
                  <a:srgbClr val="0070C0"/>
                </a:solidFill>
              </a:rPr>
              <a:t>Epi</a:t>
            </a:r>
            <a:r>
              <a:rPr lang="en-US" dirty="0" smtClean="0">
                <a:solidFill>
                  <a:srgbClr val="0070C0"/>
                </a:solidFill>
              </a:rPr>
              <a:t>– atrophy of </a:t>
            </a:r>
            <a:r>
              <a:rPr lang="en-US" dirty="0" err="1" smtClean="0">
                <a:solidFill>
                  <a:srgbClr val="0070C0"/>
                </a:solidFill>
              </a:rPr>
              <a:t>rete</a:t>
            </a:r>
            <a:r>
              <a:rPr lang="en-US" dirty="0" smtClean="0">
                <a:solidFill>
                  <a:srgbClr val="0070C0"/>
                </a:solidFill>
              </a:rPr>
              <a:t> ridges( fibrous mass)</a:t>
            </a:r>
          </a:p>
          <a:p>
            <a:pPr lvl="1">
              <a:lnSpc>
                <a:spcPct val="160000"/>
              </a:lnSpc>
            </a:pPr>
            <a:r>
              <a:rPr lang="en-US" dirty="0" smtClean="0">
                <a:solidFill>
                  <a:srgbClr val="0070C0"/>
                </a:solidFill>
              </a:rPr>
              <a:t>Scattered </a:t>
            </a:r>
            <a:r>
              <a:rPr lang="en-US" dirty="0" err="1" smtClean="0">
                <a:solidFill>
                  <a:srgbClr val="0070C0"/>
                </a:solidFill>
              </a:rPr>
              <a:t>infl</a:t>
            </a:r>
            <a:r>
              <a:rPr lang="en-US" dirty="0" smtClean="0">
                <a:solidFill>
                  <a:srgbClr val="0070C0"/>
                </a:solidFill>
              </a:rPr>
              <a:t>---- lymphocytes and plasma cells</a:t>
            </a:r>
          </a:p>
          <a:p>
            <a:pPr>
              <a:lnSpc>
                <a:spcPct val="160000"/>
              </a:lnSpc>
            </a:pPr>
            <a:r>
              <a:rPr lang="en-US" sz="2400" dirty="0" smtClean="0">
                <a:solidFill>
                  <a:srgbClr val="7030A0"/>
                </a:solidFill>
              </a:rPr>
              <a:t>TREATMENT </a:t>
            </a:r>
          </a:p>
          <a:p>
            <a:pPr lvl="1">
              <a:lnSpc>
                <a:spcPct val="160000"/>
              </a:lnSpc>
            </a:pPr>
            <a:r>
              <a:rPr lang="en-US" dirty="0" smtClean="0">
                <a:solidFill>
                  <a:srgbClr val="0070C0"/>
                </a:solidFill>
              </a:rPr>
              <a:t>Excision</a:t>
            </a:r>
          </a:p>
          <a:p>
            <a:pPr lvl="1">
              <a:lnSpc>
                <a:spcPct val="160000"/>
              </a:lnSpc>
            </a:pPr>
            <a:r>
              <a:rPr lang="en-US" dirty="0" smtClean="0">
                <a:solidFill>
                  <a:srgbClr val="0070C0"/>
                </a:solidFill>
              </a:rPr>
              <a:t>H/P evaluation– rule out malignancy </a:t>
            </a:r>
          </a:p>
          <a:p>
            <a:pPr lvl="1">
              <a:lnSpc>
                <a:spcPct val="160000"/>
              </a:lnSpc>
            </a:pPr>
            <a:r>
              <a:rPr lang="en-US" dirty="0" smtClean="0">
                <a:solidFill>
                  <a:srgbClr val="0070C0"/>
                </a:solidFill>
              </a:rPr>
              <a:t>Recurrence - rare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457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CHONDROMA </a:t>
            </a:r>
          </a:p>
        </p:txBody>
      </p:sp>
      <p:sp>
        <p:nvSpPr>
          <p:cNvPr id="9728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4419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Rare tumor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 originating from </a:t>
            </a:r>
            <a:r>
              <a:rPr lang="en-US" sz="2400" dirty="0" err="1" smtClean="0">
                <a:solidFill>
                  <a:srgbClr val="0070C0"/>
                </a:solidFill>
              </a:rPr>
              <a:t>meckel's</a:t>
            </a:r>
            <a:r>
              <a:rPr lang="en-US" sz="2400" dirty="0" smtClean="0">
                <a:solidFill>
                  <a:srgbClr val="0070C0"/>
                </a:solidFill>
              </a:rPr>
              <a:t> cartilage within the mandible or from cartilaginous rests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Trauma from dentures – inducing agent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Slow growing but locally invasive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7030A0"/>
                </a:solidFill>
              </a:rPr>
              <a:t>Extra osseous </a:t>
            </a:r>
            <a:r>
              <a:rPr lang="en-US" sz="2400" dirty="0" err="1" smtClean="0">
                <a:solidFill>
                  <a:srgbClr val="7030A0"/>
                </a:solidFill>
              </a:rPr>
              <a:t>chondroma</a:t>
            </a:r>
            <a:endParaRPr lang="en-US" sz="2400" dirty="0" smtClean="0">
              <a:solidFill>
                <a:srgbClr val="7030A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6</a:t>
            </a:r>
            <a:r>
              <a:rPr lang="en-US" sz="2000" baseline="30000" dirty="0" smtClean="0">
                <a:solidFill>
                  <a:srgbClr val="0070C0"/>
                </a:solidFill>
              </a:rPr>
              <a:t>th</a:t>
            </a:r>
            <a:r>
              <a:rPr lang="en-US" sz="2000" dirty="0" smtClean="0">
                <a:solidFill>
                  <a:srgbClr val="0070C0"/>
                </a:solidFill>
              </a:rPr>
              <a:t>  decade 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M=f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Lateral margin of tongue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Firm </a:t>
            </a:r>
            <a:r>
              <a:rPr lang="en-US" sz="2000" dirty="0" err="1" smtClean="0">
                <a:solidFill>
                  <a:srgbClr val="0070C0"/>
                </a:solidFill>
              </a:rPr>
              <a:t>nontender</a:t>
            </a:r>
            <a:r>
              <a:rPr lang="en-US" sz="2000" dirty="0" smtClean="0">
                <a:solidFill>
                  <a:srgbClr val="0070C0"/>
                </a:solidFill>
              </a:rPr>
              <a:t> nodules beneath an intact mucosa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Intra osseous </a:t>
            </a:r>
            <a:r>
              <a:rPr lang="en-US" dirty="0" err="1" smtClean="0"/>
              <a:t>chondroma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70C0"/>
                </a:solidFill>
              </a:rPr>
              <a:t>3</a:t>
            </a:r>
            <a:r>
              <a:rPr lang="en-US" baseline="30000" dirty="0" smtClean="0">
                <a:solidFill>
                  <a:srgbClr val="0070C0"/>
                </a:solidFill>
              </a:rPr>
              <a:t>rd</a:t>
            </a:r>
            <a:r>
              <a:rPr lang="en-US" dirty="0" smtClean="0">
                <a:solidFill>
                  <a:srgbClr val="0070C0"/>
                </a:solidFill>
              </a:rPr>
              <a:t> -4</a:t>
            </a:r>
            <a:r>
              <a:rPr lang="en-US" baseline="30000" dirty="0" smtClean="0">
                <a:solidFill>
                  <a:srgbClr val="0070C0"/>
                </a:solidFill>
              </a:rPr>
              <a:t>th</a:t>
            </a:r>
            <a:r>
              <a:rPr lang="en-US" dirty="0" smtClean="0">
                <a:solidFill>
                  <a:srgbClr val="0070C0"/>
                </a:solidFill>
              </a:rPr>
              <a:t>  decade 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Mandible-posterior to lower </a:t>
            </a:r>
            <a:r>
              <a:rPr lang="en-US" dirty="0" err="1" smtClean="0">
                <a:solidFill>
                  <a:srgbClr val="0070C0"/>
                </a:solidFill>
              </a:rPr>
              <a:t>cuspid</a:t>
            </a:r>
            <a:r>
              <a:rPr lang="en-US" dirty="0" smtClean="0">
                <a:solidFill>
                  <a:srgbClr val="0070C0"/>
                </a:solidFill>
              </a:rPr>
              <a:t> or within coronoid or </a:t>
            </a:r>
            <a:r>
              <a:rPr lang="en-US" dirty="0" err="1" smtClean="0">
                <a:solidFill>
                  <a:srgbClr val="0070C0"/>
                </a:solidFill>
              </a:rPr>
              <a:t>condylar</a:t>
            </a:r>
            <a:r>
              <a:rPr lang="en-US" dirty="0" smtClean="0">
                <a:solidFill>
                  <a:srgbClr val="0070C0"/>
                </a:solidFill>
              </a:rPr>
              <a:t> process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Body of mandible- swelling &amp; loosening of teeth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Coronoid  or </a:t>
            </a:r>
            <a:r>
              <a:rPr lang="en-US" dirty="0" err="1" smtClean="0">
                <a:solidFill>
                  <a:srgbClr val="0070C0"/>
                </a:solidFill>
              </a:rPr>
              <a:t>condyle</a:t>
            </a:r>
            <a:r>
              <a:rPr lang="en-US" dirty="0" smtClean="0">
                <a:solidFill>
                  <a:srgbClr val="0070C0"/>
                </a:solidFill>
              </a:rPr>
              <a:t>- swelling in region of zygoma, malocclusion or limitation of </a:t>
            </a:r>
            <a:r>
              <a:rPr lang="en-US" dirty="0" err="1" smtClean="0">
                <a:solidFill>
                  <a:srgbClr val="0070C0"/>
                </a:solidFill>
              </a:rPr>
              <a:t>mandibular</a:t>
            </a:r>
            <a:r>
              <a:rPr lang="en-US" dirty="0" smtClean="0">
                <a:solidFill>
                  <a:srgbClr val="0070C0"/>
                </a:solidFill>
              </a:rPr>
              <a:t> movement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R/f</a:t>
            </a:r>
            <a:r>
              <a:rPr lang="en-US" dirty="0" smtClean="0">
                <a:solidFill>
                  <a:srgbClr val="0070C0"/>
                </a:solidFill>
              </a:rPr>
              <a:t>: well defined or extensive destruction of bone with root </a:t>
            </a:r>
            <a:r>
              <a:rPr lang="en-US" dirty="0" err="1" smtClean="0">
                <a:solidFill>
                  <a:srgbClr val="0070C0"/>
                </a:solidFill>
              </a:rPr>
              <a:t>resorption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H/f</a:t>
            </a:r>
            <a:r>
              <a:rPr lang="en-US" dirty="0" smtClean="0">
                <a:solidFill>
                  <a:srgbClr val="0070C0"/>
                </a:solidFill>
              </a:rPr>
              <a:t>: </a:t>
            </a:r>
            <a:r>
              <a:rPr lang="en-US" dirty="0" err="1" smtClean="0">
                <a:solidFill>
                  <a:srgbClr val="0070C0"/>
                </a:solidFill>
              </a:rPr>
              <a:t>greyish</a:t>
            </a:r>
            <a:r>
              <a:rPr lang="en-US" dirty="0" smtClean="0">
                <a:solidFill>
                  <a:srgbClr val="0070C0"/>
                </a:solidFill>
              </a:rPr>
              <a:t> masses with bluish </a:t>
            </a:r>
            <a:r>
              <a:rPr lang="en-US" dirty="0" err="1" smtClean="0">
                <a:solidFill>
                  <a:srgbClr val="0070C0"/>
                </a:solidFill>
              </a:rPr>
              <a:t>cartilagenous</a:t>
            </a:r>
            <a:r>
              <a:rPr lang="en-US" dirty="0" smtClean="0">
                <a:solidFill>
                  <a:srgbClr val="0070C0"/>
                </a:solidFill>
              </a:rPr>
              <a:t> areas intermixed with cystic spaces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Radical excision with wide cuff of normal tissue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Multiple recurrences - malignant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OSTEOMA</a:t>
            </a:r>
          </a:p>
        </p:txBody>
      </p:sp>
      <p:sp>
        <p:nvSpPr>
          <p:cNvPr id="99330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524000"/>
            <a:ext cx="7772400" cy="4648200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rgbClr val="0070C0"/>
                </a:solidFill>
              </a:rPr>
              <a:t>Benign tumor containing mature compact/</a:t>
            </a:r>
            <a:r>
              <a:rPr lang="en-US" sz="2200" dirty="0" err="1" smtClean="0">
                <a:solidFill>
                  <a:srgbClr val="0070C0"/>
                </a:solidFill>
              </a:rPr>
              <a:t>cancellous</a:t>
            </a:r>
            <a:r>
              <a:rPr lang="en-US" sz="2200" dirty="0" smtClean="0">
                <a:solidFill>
                  <a:srgbClr val="0070C0"/>
                </a:solidFill>
              </a:rPr>
              <a:t> bone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True neoplasm/ bone response to stimuli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Restricted to craniofacial skeleton</a:t>
            </a:r>
          </a:p>
          <a:p>
            <a:endParaRPr lang="en-US" sz="2200" dirty="0" smtClean="0">
              <a:solidFill>
                <a:srgbClr val="0070C0"/>
              </a:solidFill>
            </a:endParaRPr>
          </a:p>
          <a:p>
            <a:pPr>
              <a:buFont typeface="Wingdings 3" pitchFamily="18" charset="2"/>
              <a:buNone/>
            </a:pPr>
            <a:r>
              <a:rPr lang="en-US" sz="2200" u="sng" dirty="0" smtClean="0">
                <a:solidFill>
                  <a:srgbClr val="7030A0"/>
                </a:solidFill>
              </a:rPr>
              <a:t>C/F &amp; radiologic features</a:t>
            </a:r>
            <a:endParaRPr lang="en-US" sz="2200" dirty="0" smtClean="0">
              <a:solidFill>
                <a:srgbClr val="7030A0"/>
              </a:solidFill>
            </a:endParaRPr>
          </a:p>
          <a:p>
            <a:r>
              <a:rPr lang="en-US" sz="2200" dirty="0" smtClean="0">
                <a:solidFill>
                  <a:srgbClr val="0070C0"/>
                </a:solidFill>
              </a:rPr>
              <a:t>Young adults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Asymptomatic, solitary lesions </a:t>
            </a:r>
          </a:p>
          <a:p>
            <a:pPr>
              <a:lnSpc>
                <a:spcPct val="110000"/>
              </a:lnSpc>
            </a:pPr>
            <a:r>
              <a:rPr lang="en-US" sz="2200" dirty="0" smtClean="0">
                <a:solidFill>
                  <a:srgbClr val="0070C0"/>
                </a:solidFill>
              </a:rPr>
              <a:t>cranial bones &gt; facial bones </a:t>
            </a:r>
          </a:p>
          <a:p>
            <a:pPr>
              <a:lnSpc>
                <a:spcPct val="110000"/>
              </a:lnSpc>
            </a:pPr>
            <a:r>
              <a:rPr lang="en-US" sz="2200" dirty="0" smtClean="0">
                <a:solidFill>
                  <a:srgbClr val="0070C0"/>
                </a:solidFill>
              </a:rPr>
              <a:t>Body of mandible/ condyle--- common area</a:t>
            </a:r>
          </a:p>
          <a:p>
            <a:pPr>
              <a:lnSpc>
                <a:spcPct val="110000"/>
              </a:lnSpc>
            </a:pPr>
            <a:r>
              <a:rPr lang="en-US" sz="2200" dirty="0" smtClean="0">
                <a:solidFill>
                  <a:srgbClr val="0070C0"/>
                </a:solidFill>
              </a:rPr>
              <a:t>Most occur post to premolars on lingual surface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304800"/>
            <a:ext cx="7772400" cy="57912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buFont typeface="Wingdings 3" pitchFamily="18" charset="2"/>
              <a:buNone/>
            </a:pPr>
            <a:r>
              <a:rPr lang="en-US" dirty="0" smtClean="0"/>
              <a:t>				       </a:t>
            </a:r>
            <a:r>
              <a:rPr lang="en-US" sz="3000" dirty="0" smtClean="0">
                <a:solidFill>
                  <a:srgbClr val="002060"/>
                </a:solidFill>
              </a:rPr>
              <a:t>Types</a:t>
            </a:r>
            <a:endParaRPr lang="en-US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buFont typeface="Wingdings 3" pitchFamily="18" charset="2"/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7030A0"/>
                </a:solidFill>
              </a:rPr>
              <a:t>Periosteal osteomas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Slow growing mass on surface of mand/max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Polypoid/ sessile mass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Some--↑ size</a:t>
            </a:r>
            <a:r>
              <a:rPr lang="en-US" dirty="0" smtClean="0">
                <a:solidFill>
                  <a:srgbClr val="0070C0"/>
                </a:solidFill>
                <a:sym typeface="Wingdings" pitchFamily="2" charset="2"/>
              </a:rPr>
              <a:t> facial deformity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  <a:sym typeface="Wingdings" pitchFamily="2" charset="2"/>
              </a:rPr>
              <a:t>Cosmetic </a:t>
            </a:r>
            <a:r>
              <a:rPr lang="en-US" dirty="0" err="1" smtClean="0">
                <a:solidFill>
                  <a:srgbClr val="0070C0"/>
                </a:solidFill>
                <a:sym typeface="Wingdings" pitchFamily="2" charset="2"/>
              </a:rPr>
              <a:t>reconturing</a:t>
            </a:r>
            <a:endParaRPr lang="en-US" dirty="0" smtClean="0">
              <a:solidFill>
                <a:srgbClr val="0070C0"/>
              </a:solidFill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7030A0"/>
                </a:solidFill>
              </a:rPr>
              <a:t>Endosteal osteomas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In medullary bone 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Small – asymptomatic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Large– enlargement of affected area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Periodic observation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371600"/>
            <a:ext cx="7543800" cy="4800600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en-US" dirty="0" err="1" smtClean="0">
                <a:solidFill>
                  <a:srgbClr val="7030A0"/>
                </a:solidFill>
                <a:sym typeface="Wingdings" pitchFamily="2" charset="2"/>
              </a:rPr>
              <a:t>Condylar</a:t>
            </a:r>
            <a:r>
              <a:rPr lang="en-US" dirty="0" smtClean="0">
                <a:solidFill>
                  <a:srgbClr val="7030A0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sym typeface="Wingdings" pitchFamily="2" charset="2"/>
              </a:rPr>
              <a:t>osteoma</a:t>
            </a:r>
            <a:r>
              <a:rPr lang="en-US" dirty="0" smtClean="0">
                <a:solidFill>
                  <a:srgbClr val="7030A0"/>
                </a:solidFill>
                <a:sym typeface="Wingdings" pitchFamily="2" charset="2"/>
              </a:rPr>
              <a:t> </a:t>
            </a:r>
          </a:p>
          <a:p>
            <a:pPr>
              <a:buFont typeface="Wingdings 3" pitchFamily="18" charset="2"/>
              <a:buNone/>
            </a:pPr>
            <a:endParaRPr lang="en-US" dirty="0" smtClean="0"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en-US" sz="2200" dirty="0" err="1" smtClean="0">
                <a:solidFill>
                  <a:srgbClr val="0070C0"/>
                </a:solidFill>
              </a:rPr>
              <a:t>Osteoma</a:t>
            </a:r>
            <a:r>
              <a:rPr lang="en-US" sz="2200" dirty="0" smtClean="0">
                <a:solidFill>
                  <a:srgbClr val="0070C0"/>
                </a:solidFill>
              </a:rPr>
              <a:t>-</a:t>
            </a:r>
            <a:r>
              <a:rPr lang="en-US" sz="2200" dirty="0" smtClean="0">
                <a:solidFill>
                  <a:srgbClr val="0070C0"/>
                </a:solidFill>
                <a:sym typeface="Wingdings" pitchFamily="2" charset="2"/>
              </a:rPr>
              <a:t> mand condyle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rgbClr val="0070C0"/>
                </a:solidFill>
                <a:sym typeface="Wingdings" pitchFamily="2" charset="2"/>
              </a:rPr>
              <a:t>Shift in occlusion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rgbClr val="0070C0"/>
                </a:solidFill>
                <a:sym typeface="Wingdings" pitchFamily="2" charset="2"/>
              </a:rPr>
              <a:t>Shift in midline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rgbClr val="0070C0"/>
                </a:solidFill>
                <a:sym typeface="Wingdings" pitchFamily="2" charset="2"/>
              </a:rPr>
              <a:t>Facial swelling ,pain, limited mouth opening</a:t>
            </a:r>
          </a:p>
          <a:p>
            <a:pPr>
              <a:lnSpc>
                <a:spcPct val="150000"/>
              </a:lnSpc>
            </a:pPr>
            <a:r>
              <a:rPr lang="en-US" sz="2200" dirty="0" err="1" smtClean="0">
                <a:solidFill>
                  <a:srgbClr val="0070C0"/>
                </a:solidFill>
                <a:sym typeface="Wingdings" pitchFamily="2" charset="2"/>
              </a:rPr>
              <a:t>Lobulated</a:t>
            </a:r>
            <a:r>
              <a:rPr lang="en-US" sz="2200" dirty="0" smtClean="0">
                <a:solidFill>
                  <a:srgbClr val="0070C0"/>
                </a:solidFill>
                <a:sym typeface="Wingdings" pitchFamily="2" charset="2"/>
              </a:rPr>
              <a:t> growth (hyperplasia– condyle normal shape)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rgbClr val="0070C0"/>
                </a:solidFill>
                <a:sym typeface="Wingdings" pitchFamily="2" charset="2"/>
              </a:rPr>
              <a:t>Surgical excision</a:t>
            </a:r>
          </a:p>
          <a:p>
            <a:pPr lvl="1"/>
            <a:endParaRPr lang="en-US" dirty="0" smtClean="0">
              <a:sym typeface="Wingdings" pitchFamily="2" charset="2"/>
            </a:endParaRP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95400"/>
            <a:ext cx="4495800" cy="4953000"/>
          </a:xfrm>
        </p:spPr>
        <p:txBody>
          <a:bodyPr>
            <a:normAutofit/>
          </a:bodyPr>
          <a:lstStyle/>
          <a:p>
            <a:pPr>
              <a:buFont typeface="Wingdings 3" pitchFamily="18" charset="2"/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H/P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Compact osteomas– normal appearing dense bone with minimal marrow tissue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rgbClr val="0070C0"/>
                </a:solidFill>
              </a:rPr>
              <a:t>Cancellous</a:t>
            </a:r>
            <a:r>
              <a:rPr lang="en-US" sz="2400" dirty="0" smtClean="0">
                <a:solidFill>
                  <a:srgbClr val="0070C0"/>
                </a:solidFill>
              </a:rPr>
              <a:t>--- </a:t>
            </a:r>
            <a:r>
              <a:rPr lang="en-US" sz="2400" dirty="0" err="1" smtClean="0">
                <a:solidFill>
                  <a:srgbClr val="0070C0"/>
                </a:solidFill>
              </a:rPr>
              <a:t>trabecular</a:t>
            </a:r>
            <a:r>
              <a:rPr lang="en-US" sz="2400" dirty="0" smtClean="0">
                <a:solidFill>
                  <a:srgbClr val="0070C0"/>
                </a:solidFill>
              </a:rPr>
              <a:t> bone+ </a:t>
            </a:r>
            <a:r>
              <a:rPr lang="en-US" sz="2400" dirty="0" err="1" smtClean="0">
                <a:solidFill>
                  <a:srgbClr val="0070C0"/>
                </a:solidFill>
              </a:rPr>
              <a:t>fibrofatty</a:t>
            </a:r>
            <a:r>
              <a:rPr lang="en-US" sz="2400" dirty="0" smtClean="0">
                <a:solidFill>
                  <a:srgbClr val="0070C0"/>
                </a:solidFill>
              </a:rPr>
              <a:t> tissue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rgbClr val="0070C0"/>
                </a:solidFill>
              </a:rPr>
              <a:t>Osteoblastic</a:t>
            </a:r>
            <a:r>
              <a:rPr lang="en-US" sz="2400" dirty="0" smtClean="0">
                <a:solidFill>
                  <a:srgbClr val="0070C0"/>
                </a:solidFill>
              </a:rPr>
              <a:t> activity </a:t>
            </a:r>
          </a:p>
          <a:p>
            <a:pPr lvl="1"/>
            <a:endParaRPr lang="en-US" sz="2400" dirty="0" smtClean="0"/>
          </a:p>
        </p:txBody>
      </p:sp>
      <p:pic>
        <p:nvPicPr>
          <p:cNvPr id="131076" name="Picture 4" descr="DSCN42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-34" b="5617"/>
          <a:stretch>
            <a:fillRect/>
          </a:stretch>
        </p:blipFill>
        <p:spPr>
          <a:xfrm>
            <a:off x="4848775" y="1981200"/>
            <a:ext cx="3838025" cy="2819400"/>
          </a:xfr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Benign</a:t>
            </a:r>
          </a:p>
          <a:p>
            <a:pPr lvl="1"/>
            <a:r>
              <a:rPr lang="en-US" dirty="0" err="1" smtClean="0">
                <a:solidFill>
                  <a:srgbClr val="0070C0"/>
                </a:solidFill>
              </a:rPr>
              <a:t>Odontogenic</a:t>
            </a:r>
            <a:r>
              <a:rPr lang="en-US" dirty="0" smtClean="0">
                <a:solidFill>
                  <a:srgbClr val="0070C0"/>
                </a:solidFill>
              </a:rPr>
              <a:t> epithelium with mature, fibrous </a:t>
            </a:r>
            <a:r>
              <a:rPr lang="en-US" dirty="0" err="1" smtClean="0">
                <a:solidFill>
                  <a:srgbClr val="0070C0"/>
                </a:solidFill>
              </a:rPr>
              <a:t>stroma</a:t>
            </a:r>
            <a:r>
              <a:rPr lang="en-US" dirty="0" smtClean="0">
                <a:solidFill>
                  <a:srgbClr val="0070C0"/>
                </a:solidFill>
              </a:rPr>
              <a:t>; </a:t>
            </a:r>
            <a:r>
              <a:rPr lang="en-US" dirty="0" err="1" smtClean="0">
                <a:solidFill>
                  <a:srgbClr val="0070C0"/>
                </a:solidFill>
              </a:rPr>
              <a:t>odontogenic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ectomesenchyme</a:t>
            </a:r>
            <a:r>
              <a:rPr lang="en-US" dirty="0" smtClean="0">
                <a:solidFill>
                  <a:srgbClr val="0070C0"/>
                </a:solidFill>
              </a:rPr>
              <a:t> not present</a:t>
            </a:r>
          </a:p>
          <a:p>
            <a:pPr lvl="1">
              <a:buNone/>
            </a:pPr>
            <a:endParaRPr lang="en-US" dirty="0" smtClean="0"/>
          </a:p>
          <a:p>
            <a:pPr lvl="2"/>
            <a:r>
              <a:rPr lang="en-US" dirty="0" err="1" smtClean="0">
                <a:solidFill>
                  <a:srgbClr val="7030A0"/>
                </a:solidFill>
              </a:rPr>
              <a:t>Ameloblastomas</a:t>
            </a:r>
            <a:endParaRPr lang="en-US" dirty="0" smtClean="0">
              <a:solidFill>
                <a:srgbClr val="7030A0"/>
              </a:solidFill>
            </a:endParaRPr>
          </a:p>
          <a:p>
            <a:pPr lvl="2"/>
            <a:r>
              <a:rPr lang="en-US" dirty="0" err="1" smtClean="0">
                <a:solidFill>
                  <a:srgbClr val="7030A0"/>
                </a:solidFill>
              </a:rPr>
              <a:t>Squamous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odontogenic</a:t>
            </a:r>
            <a:r>
              <a:rPr lang="en-US" dirty="0" smtClean="0">
                <a:solidFill>
                  <a:srgbClr val="7030A0"/>
                </a:solidFill>
              </a:rPr>
              <a:t> tumor</a:t>
            </a:r>
          </a:p>
          <a:p>
            <a:pPr lvl="2"/>
            <a:r>
              <a:rPr lang="en-US" dirty="0" smtClean="0">
                <a:solidFill>
                  <a:srgbClr val="7030A0"/>
                </a:solidFill>
              </a:rPr>
              <a:t>Calcifying epithelial </a:t>
            </a:r>
            <a:r>
              <a:rPr lang="en-US" dirty="0" err="1" smtClean="0">
                <a:solidFill>
                  <a:srgbClr val="7030A0"/>
                </a:solidFill>
              </a:rPr>
              <a:t>odontogenic</a:t>
            </a:r>
            <a:r>
              <a:rPr lang="en-US" dirty="0" smtClean="0">
                <a:solidFill>
                  <a:srgbClr val="7030A0"/>
                </a:solidFill>
              </a:rPr>
              <a:t> tumor</a:t>
            </a:r>
          </a:p>
          <a:p>
            <a:pPr lvl="2"/>
            <a:r>
              <a:rPr lang="en-US" dirty="0" err="1" smtClean="0">
                <a:solidFill>
                  <a:srgbClr val="7030A0"/>
                </a:solidFill>
              </a:rPr>
              <a:t>Adenomatoid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odontogenic</a:t>
            </a:r>
            <a:r>
              <a:rPr lang="en-US" dirty="0" smtClean="0">
                <a:solidFill>
                  <a:srgbClr val="7030A0"/>
                </a:solidFill>
              </a:rPr>
              <a:t> tumor</a:t>
            </a:r>
          </a:p>
          <a:p>
            <a:pPr lvl="2"/>
            <a:r>
              <a:rPr lang="en-US" dirty="0" smtClean="0">
                <a:solidFill>
                  <a:srgbClr val="7030A0"/>
                </a:solidFill>
              </a:rPr>
              <a:t>Keratinizing cystic </a:t>
            </a:r>
            <a:r>
              <a:rPr lang="en-US" dirty="0" err="1" smtClean="0">
                <a:solidFill>
                  <a:srgbClr val="7030A0"/>
                </a:solidFill>
              </a:rPr>
              <a:t>odontogenic</a:t>
            </a:r>
            <a:r>
              <a:rPr lang="en-US" dirty="0" smtClean="0">
                <a:solidFill>
                  <a:srgbClr val="7030A0"/>
                </a:solidFill>
              </a:rPr>
              <a:t> tumor</a:t>
            </a:r>
          </a:p>
          <a:p>
            <a:pPr lvl="2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>
            <a:normAutofit/>
          </a:bodyPr>
          <a:lstStyle/>
          <a:p>
            <a:r>
              <a:rPr lang="en-US" dirty="0" smtClean="0"/>
              <a:t>WHO-2003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LEIOMYOMA </a:t>
            </a:r>
          </a:p>
        </p:txBody>
      </p:sp>
      <p:sp>
        <p:nvSpPr>
          <p:cNvPr id="10342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305800" cy="4648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Benign neoplasm of smooth muscles in uterus, GIT, skin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3 types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Solid 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Vascular - common in oral cavity</a:t>
            </a:r>
          </a:p>
          <a:p>
            <a:pPr lvl="1"/>
            <a:r>
              <a:rPr lang="en-US" dirty="0" err="1" smtClean="0">
                <a:solidFill>
                  <a:srgbClr val="0070C0"/>
                </a:solidFill>
              </a:rPr>
              <a:t>Epithelioid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C/F 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Any age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Slow growing firm mucosal nodule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Asymptomatic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Lips, tongue, palate, cheek--- 80%</a:t>
            </a:r>
          </a:p>
          <a:p>
            <a:pPr lvl="1"/>
            <a:r>
              <a:rPr lang="en-US" dirty="0" err="1" smtClean="0">
                <a:solidFill>
                  <a:srgbClr val="0070C0"/>
                </a:solidFill>
              </a:rPr>
              <a:t>Intraosseous</a:t>
            </a:r>
            <a:r>
              <a:rPr lang="en-US" dirty="0" smtClean="0">
                <a:solidFill>
                  <a:srgbClr val="0070C0"/>
                </a:solidFill>
              </a:rPr>
              <a:t> – rare, </a:t>
            </a:r>
            <a:r>
              <a:rPr lang="en-US" dirty="0" err="1" smtClean="0">
                <a:solidFill>
                  <a:srgbClr val="0070C0"/>
                </a:solidFill>
              </a:rPr>
              <a:t>Unilocular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radiolucencies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endParaRPr lang="en-US" dirty="0" smtClean="0">
              <a:solidFill>
                <a:srgbClr val="0070C0"/>
              </a:solidFill>
            </a:endParaRPr>
          </a:p>
        </p:txBody>
      </p:sp>
      <p:pic>
        <p:nvPicPr>
          <p:cNvPr id="4" name="Picture 4" descr="DSCN4224"/>
          <p:cNvPicPr>
            <a:picLocks noChangeAspect="1" noChangeArrowheads="1"/>
          </p:cNvPicPr>
          <p:nvPr/>
        </p:nvPicPr>
        <p:blipFill>
          <a:blip r:embed="rId2"/>
          <a:srcRect l="12965" r="6528" b="12991"/>
          <a:stretch>
            <a:fillRect/>
          </a:stretch>
        </p:blipFill>
        <p:spPr bwMode="auto">
          <a:xfrm>
            <a:off x="5638800" y="2590800"/>
            <a:ext cx="2971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7543800" cy="41910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H/p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Well circumscribed with interlacing bundles of smooth muscle cells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Nuclei– elongated, pale staining, blunt ended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TREATMENT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Surgical excision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No recurrence</a:t>
            </a:r>
          </a:p>
          <a:p>
            <a:endParaRPr lang="en-US" dirty="0" smtClean="0"/>
          </a:p>
        </p:txBody>
      </p:sp>
      <p:pic>
        <p:nvPicPr>
          <p:cNvPr id="104451" name="Picture 3" descr="DSCN4227"/>
          <p:cNvPicPr>
            <a:picLocks noChangeAspect="1" noChangeArrowheads="1"/>
          </p:cNvPicPr>
          <p:nvPr/>
        </p:nvPicPr>
        <p:blipFill>
          <a:blip r:embed="rId2"/>
          <a:srcRect l="10789" t="1390" r="2176" b="11601"/>
          <a:stretch>
            <a:fillRect/>
          </a:stretch>
        </p:blipFill>
        <p:spPr bwMode="auto">
          <a:xfrm>
            <a:off x="4343400" y="37338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6248400" cy="6858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RHABDOMYOMA</a:t>
            </a:r>
          </a:p>
        </p:txBody>
      </p:sp>
      <p:sp>
        <p:nvSpPr>
          <p:cNvPr id="10547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7772400" cy="4419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Neoplasm of skeletal muscle.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H &amp; N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Adult 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Fetal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C/F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Adult type- </a:t>
            </a:r>
            <a:r>
              <a:rPr lang="en-US" dirty="0" smtClean="0">
                <a:solidFill>
                  <a:srgbClr val="0070C0"/>
                </a:solidFill>
              </a:rPr>
              <a:t>Middle age &amp; older pt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70% in men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Pharynx, oral cavity, larynx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I/O– FOM, soft palate, base of tongue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Nodule/ mass.. Grows to many cm</a:t>
            </a:r>
          </a:p>
          <a:p>
            <a:pPr lvl="1"/>
            <a:r>
              <a:rPr lang="en-US" dirty="0" err="1" smtClean="0">
                <a:solidFill>
                  <a:srgbClr val="0070C0"/>
                </a:solidFill>
              </a:rPr>
              <a:t>Multinodular</a:t>
            </a:r>
            <a:r>
              <a:rPr lang="en-US" dirty="0" smtClean="0">
                <a:solidFill>
                  <a:srgbClr val="0070C0"/>
                </a:solidFill>
              </a:rPr>
              <a:t> or </a:t>
            </a:r>
            <a:r>
              <a:rPr lang="en-US" dirty="0" err="1" smtClean="0">
                <a:solidFill>
                  <a:srgbClr val="0070C0"/>
                </a:solidFill>
              </a:rPr>
              <a:t>multicentric</a:t>
            </a:r>
            <a:r>
              <a:rPr lang="en-US" dirty="0" smtClean="0">
                <a:solidFill>
                  <a:srgbClr val="0070C0"/>
                </a:solidFill>
              </a:rPr>
              <a:t> also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Fetal </a:t>
            </a:r>
            <a:r>
              <a:rPr lang="en-US" dirty="0" smtClean="0">
                <a:solidFill>
                  <a:srgbClr val="0070C0"/>
                </a:solidFill>
              </a:rPr>
              <a:t>– children in face &amp; </a:t>
            </a:r>
            <a:r>
              <a:rPr lang="en-US" dirty="0" err="1" smtClean="0">
                <a:solidFill>
                  <a:srgbClr val="0070C0"/>
                </a:solidFill>
              </a:rPr>
              <a:t>preauricular</a:t>
            </a:r>
            <a:r>
              <a:rPr lang="en-US" dirty="0" smtClean="0">
                <a:solidFill>
                  <a:srgbClr val="0070C0"/>
                </a:solidFill>
              </a:rPr>
              <a:t> region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4" descr="DSCN4234"/>
          <p:cNvPicPr>
            <a:picLocks noChangeAspect="1" noChangeArrowheads="1"/>
          </p:cNvPicPr>
          <p:nvPr/>
        </p:nvPicPr>
        <p:blipFill>
          <a:blip r:embed="rId2" cstate="print"/>
          <a:srcRect l="4443" b="11845"/>
          <a:stretch>
            <a:fillRect/>
          </a:stretch>
        </p:blipFill>
        <p:spPr bwMode="auto">
          <a:xfrm>
            <a:off x="5562600" y="2286000"/>
            <a:ext cx="3056479" cy="211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7010400" cy="4800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H/P</a:t>
            </a:r>
            <a:endParaRPr lang="en-US" dirty="0" smtClean="0">
              <a:solidFill>
                <a:srgbClr val="7030A0"/>
              </a:solidFill>
            </a:endParaRP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Well circumscribed lobules of large polygonal cells with abundant granular, eosinophilic cytoplasm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Peripheral vacuolization</a:t>
            </a:r>
            <a:r>
              <a:rPr lang="en-US" dirty="0" smtClean="0">
                <a:solidFill>
                  <a:srgbClr val="0070C0"/>
                </a:solidFill>
                <a:sym typeface="Wingdings" pitchFamily="2" charset="2"/>
              </a:rPr>
              <a:t> spider web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TREATMENT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Surgical excision</a:t>
            </a:r>
          </a:p>
          <a:p>
            <a:endParaRPr lang="en-US" dirty="0" smtClean="0"/>
          </a:p>
        </p:txBody>
      </p:sp>
      <p:pic>
        <p:nvPicPr>
          <p:cNvPr id="106499" name="Picture 3" descr="DSCN4235"/>
          <p:cNvPicPr>
            <a:picLocks noChangeAspect="1" noChangeArrowheads="1"/>
          </p:cNvPicPr>
          <p:nvPr/>
        </p:nvPicPr>
        <p:blipFill>
          <a:blip r:embed="rId2"/>
          <a:srcRect l="6731" t="6001" r="2275" b="9097"/>
          <a:stretch>
            <a:fillRect/>
          </a:stretch>
        </p:blipFill>
        <p:spPr bwMode="auto">
          <a:xfrm>
            <a:off x="3429000" y="3886200"/>
            <a:ext cx="3124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457200"/>
            <a:ext cx="7772400" cy="6096000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HEMANGIOMA</a:t>
            </a:r>
          </a:p>
          <a:p>
            <a:pPr>
              <a:buFont typeface="Wingdings 3" pitchFamily="18" charset="2"/>
              <a:buNone/>
            </a:pPr>
            <a:endParaRPr lang="en-US" sz="2800" b="1" dirty="0" smtClean="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Developmental vascular anomaly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Benign tumor of infancy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Rapid growth phase--- endothelial cell proliferation.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Gradual involution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Recognized during 1</a:t>
            </a:r>
            <a:r>
              <a:rPr lang="en-US" sz="2000" baseline="30000" dirty="0" smtClean="0">
                <a:solidFill>
                  <a:srgbClr val="0070C0"/>
                </a:solidFill>
              </a:rPr>
              <a:t>st</a:t>
            </a:r>
            <a:r>
              <a:rPr lang="en-US" sz="2000" dirty="0" smtClean="0">
                <a:solidFill>
                  <a:srgbClr val="0070C0"/>
                </a:solidFill>
              </a:rPr>
              <a:t> 8 weeks of life</a:t>
            </a:r>
          </a:p>
          <a:p>
            <a:pPr lvl="1">
              <a:lnSpc>
                <a:spcPct val="150000"/>
              </a:lnSpc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Content Placeholder 1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</a:rPr>
              <a:t>Classification 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7030A0"/>
                </a:solidFill>
              </a:rPr>
              <a:t>Type of vessel involved</a:t>
            </a:r>
          </a:p>
          <a:p>
            <a:pPr lvl="2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Capillary</a:t>
            </a:r>
          </a:p>
          <a:p>
            <a:pPr lvl="2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Venous </a:t>
            </a:r>
          </a:p>
          <a:p>
            <a:pPr lvl="2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Arterial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7030A0"/>
                </a:solidFill>
              </a:rPr>
              <a:t>Hemodynamic features </a:t>
            </a:r>
          </a:p>
          <a:p>
            <a:pPr lvl="2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low flow</a:t>
            </a:r>
          </a:p>
          <a:p>
            <a:pPr lvl="2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High flow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447800"/>
            <a:ext cx="4572000" cy="4800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Wingdings 3" pitchFamily="18" charset="2"/>
              <a:buNone/>
            </a:pPr>
            <a:r>
              <a:rPr lang="en-US" sz="2400" dirty="0" smtClean="0">
                <a:solidFill>
                  <a:srgbClr val="7030A0"/>
                </a:solidFill>
              </a:rPr>
              <a:t>C/F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5-10%-- in 1 yr old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F:M 3:1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H &amp; N---- 60%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At birth– pale </a:t>
            </a:r>
            <a:r>
              <a:rPr lang="en-US" sz="2000" dirty="0" err="1" smtClean="0">
                <a:solidFill>
                  <a:srgbClr val="0070C0"/>
                </a:solidFill>
              </a:rPr>
              <a:t>macule</a:t>
            </a:r>
            <a:r>
              <a:rPr lang="en-US" sz="2000" dirty="0" smtClean="0">
                <a:solidFill>
                  <a:srgbClr val="0070C0"/>
                </a:solidFill>
              </a:rPr>
              <a:t> on skin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1</a:t>
            </a:r>
            <a:r>
              <a:rPr lang="en-US" sz="2000" baseline="30000" dirty="0" smtClean="0">
                <a:solidFill>
                  <a:srgbClr val="0070C0"/>
                </a:solidFill>
              </a:rPr>
              <a:t>st</a:t>
            </a:r>
            <a:r>
              <a:rPr lang="en-US" sz="2000" dirty="0" smtClean="0">
                <a:solidFill>
                  <a:srgbClr val="0070C0"/>
                </a:solidFill>
              </a:rPr>
              <a:t> few weeks rapid development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Bright red color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Firm and rubbery to palpate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Compression– mass doesn’t regress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Deep lesion- slightly raised, bluish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</p:txBody>
      </p:sp>
      <p:pic>
        <p:nvPicPr>
          <p:cNvPr id="109571" name="Picture 4" descr="DSCN423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3741" t="4657" r="1854" b="12892"/>
          <a:stretch>
            <a:fillRect/>
          </a:stretch>
        </p:blipFill>
        <p:spPr>
          <a:xfrm>
            <a:off x="5029200" y="1981200"/>
            <a:ext cx="3810000" cy="259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5" name="Rectangle 3"/>
          <p:cNvSpPr>
            <a:spLocks noChangeArrowheads="1"/>
          </p:cNvSpPr>
          <p:nvPr/>
        </p:nvSpPr>
        <p:spPr bwMode="auto">
          <a:xfrm>
            <a:off x="2286000" y="685800"/>
            <a:ext cx="3505200" cy="4572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kumimoji="1" lang="en-US" sz="2400">
                <a:latin typeface="Times New Roman" pitchFamily="18" charset="0"/>
                <a:cs typeface="Arial" charset="0"/>
              </a:rPr>
              <a:t>Proliferative phase</a:t>
            </a:r>
          </a:p>
        </p:txBody>
      </p:sp>
      <p:sp>
        <p:nvSpPr>
          <p:cNvPr id="166916" name="Rectangle 4"/>
          <p:cNvSpPr>
            <a:spLocks noChangeArrowheads="1"/>
          </p:cNvSpPr>
          <p:nvPr/>
        </p:nvSpPr>
        <p:spPr bwMode="auto">
          <a:xfrm>
            <a:off x="914400" y="1752600"/>
            <a:ext cx="2743200" cy="3810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kumimoji="1" lang="en-US" sz="2400">
                <a:latin typeface="Times New Roman" pitchFamily="18" charset="0"/>
                <a:cs typeface="Arial" charset="0"/>
              </a:rPr>
              <a:t>6- 10 months</a:t>
            </a:r>
          </a:p>
        </p:txBody>
      </p:sp>
      <p:sp>
        <p:nvSpPr>
          <p:cNvPr id="166917" name="Rectangle 5"/>
          <p:cNvSpPr>
            <a:spLocks noChangeArrowheads="1"/>
          </p:cNvSpPr>
          <p:nvPr/>
        </p:nvSpPr>
        <p:spPr bwMode="auto">
          <a:xfrm>
            <a:off x="1066800" y="2895600"/>
            <a:ext cx="3276600" cy="685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kumimoji="1" lang="en-US" sz="2400">
                <a:latin typeface="Times New Roman" pitchFamily="18" charset="0"/>
                <a:cs typeface="Arial" charset="0"/>
              </a:rPr>
              <a:t>Less firm to palpate</a:t>
            </a:r>
          </a:p>
        </p:txBody>
      </p:sp>
      <p:sp>
        <p:nvSpPr>
          <p:cNvPr id="166918" name="Rectangle 6"/>
          <p:cNvSpPr>
            <a:spLocks noChangeArrowheads="1"/>
          </p:cNvSpPr>
          <p:nvPr/>
        </p:nvSpPr>
        <p:spPr bwMode="auto">
          <a:xfrm>
            <a:off x="5181600" y="1752600"/>
            <a:ext cx="2743200" cy="3810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kumimoji="1" lang="en-US" sz="2400">
                <a:latin typeface="Times New Roman" pitchFamily="18" charset="0"/>
                <a:cs typeface="Arial" charset="0"/>
              </a:rPr>
              <a:t>Involution phase</a:t>
            </a:r>
          </a:p>
        </p:txBody>
      </p:sp>
      <p:sp>
        <p:nvSpPr>
          <p:cNvPr id="166919" name="Rectangle 7"/>
          <p:cNvSpPr>
            <a:spLocks noChangeArrowheads="1"/>
          </p:cNvSpPr>
          <p:nvPr/>
        </p:nvSpPr>
        <p:spPr bwMode="auto">
          <a:xfrm>
            <a:off x="5105400" y="2819400"/>
            <a:ext cx="2971800" cy="7620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kumimoji="1" lang="en-US" sz="2400">
                <a:latin typeface="Times New Roman" pitchFamily="18" charset="0"/>
                <a:cs typeface="Arial" charset="0"/>
              </a:rPr>
              <a:t>Color change to dark </a:t>
            </a:r>
          </a:p>
          <a:p>
            <a:r>
              <a:rPr kumimoji="1" lang="en-US" sz="2400">
                <a:latin typeface="Times New Roman" pitchFamily="18" charset="0"/>
                <a:cs typeface="Arial" charset="0"/>
              </a:rPr>
              <a:t>        purple hue </a:t>
            </a:r>
          </a:p>
        </p:txBody>
      </p:sp>
      <p:sp>
        <p:nvSpPr>
          <p:cNvPr id="166920" name="Rectangle 8"/>
          <p:cNvSpPr>
            <a:spLocks noChangeArrowheads="1"/>
          </p:cNvSpPr>
          <p:nvPr/>
        </p:nvSpPr>
        <p:spPr bwMode="auto">
          <a:xfrm>
            <a:off x="914400" y="4114800"/>
            <a:ext cx="3429000" cy="7620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kumimoji="1" lang="en-US" sz="2400">
                <a:latin typeface="Times New Roman" pitchFamily="18" charset="0"/>
                <a:cs typeface="Arial" charset="0"/>
              </a:rPr>
              <a:t>Age 5– most of red color</a:t>
            </a:r>
          </a:p>
          <a:p>
            <a:pPr algn="ctr"/>
            <a:r>
              <a:rPr kumimoji="1" lang="en-US" sz="2400">
                <a:latin typeface="Times New Roman" pitchFamily="18" charset="0"/>
                <a:cs typeface="Arial" charset="0"/>
              </a:rPr>
              <a:t>disappears</a:t>
            </a:r>
          </a:p>
        </p:txBody>
      </p:sp>
      <p:sp>
        <p:nvSpPr>
          <p:cNvPr id="166921" name="Rectangle 9"/>
          <p:cNvSpPr>
            <a:spLocks noChangeArrowheads="1"/>
          </p:cNvSpPr>
          <p:nvPr/>
        </p:nvSpPr>
        <p:spPr bwMode="auto">
          <a:xfrm>
            <a:off x="5029200" y="4191000"/>
            <a:ext cx="3200400" cy="6096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kumimoji="1" lang="en-US" sz="2400">
                <a:latin typeface="Times New Roman" pitchFamily="18" charset="0"/>
                <a:cs typeface="Arial" charset="0"/>
              </a:rPr>
              <a:t>Complete resolution by 5</a:t>
            </a:r>
          </a:p>
          <a:p>
            <a:pPr algn="ctr"/>
            <a:r>
              <a:rPr kumimoji="1" lang="en-US" sz="2400">
                <a:latin typeface="Times New Roman" pitchFamily="18" charset="0"/>
                <a:cs typeface="Arial" charset="0"/>
              </a:rPr>
              <a:t>Yrs age</a:t>
            </a:r>
          </a:p>
        </p:txBody>
      </p:sp>
      <p:sp>
        <p:nvSpPr>
          <p:cNvPr id="166922" name="Rectangle 10"/>
          <p:cNvSpPr>
            <a:spLocks noChangeArrowheads="1"/>
          </p:cNvSpPr>
          <p:nvPr/>
        </p:nvSpPr>
        <p:spPr bwMode="auto">
          <a:xfrm>
            <a:off x="3352800" y="5257800"/>
            <a:ext cx="3352800" cy="685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kumimoji="1" lang="en-US" sz="2400">
                <a:latin typeface="Times New Roman" pitchFamily="18" charset="0"/>
                <a:cs typeface="Arial" charset="0"/>
              </a:rPr>
              <a:t>90% resolving by age 9</a:t>
            </a:r>
          </a:p>
        </p:txBody>
      </p:sp>
      <p:sp>
        <p:nvSpPr>
          <p:cNvPr id="166923" name="Line 11"/>
          <p:cNvSpPr>
            <a:spLocks noChangeShapeType="1"/>
          </p:cNvSpPr>
          <p:nvPr/>
        </p:nvSpPr>
        <p:spPr bwMode="auto">
          <a:xfrm flipH="1">
            <a:off x="2286000" y="1143000"/>
            <a:ext cx="381000" cy="6096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6924" name="Line 12"/>
          <p:cNvSpPr>
            <a:spLocks noChangeShapeType="1"/>
          </p:cNvSpPr>
          <p:nvPr/>
        </p:nvSpPr>
        <p:spPr bwMode="auto">
          <a:xfrm>
            <a:off x="3810000" y="1981200"/>
            <a:ext cx="13716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6925" name="Line 13"/>
          <p:cNvSpPr>
            <a:spLocks noChangeShapeType="1"/>
          </p:cNvSpPr>
          <p:nvPr/>
        </p:nvSpPr>
        <p:spPr bwMode="auto">
          <a:xfrm>
            <a:off x="6553200" y="2133600"/>
            <a:ext cx="0" cy="6858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6926" name="Line 14"/>
          <p:cNvSpPr>
            <a:spLocks noChangeShapeType="1"/>
          </p:cNvSpPr>
          <p:nvPr/>
        </p:nvSpPr>
        <p:spPr bwMode="auto">
          <a:xfrm flipH="1">
            <a:off x="4343400" y="3276600"/>
            <a:ext cx="6858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6927" name="Line 15"/>
          <p:cNvSpPr>
            <a:spLocks noChangeShapeType="1"/>
          </p:cNvSpPr>
          <p:nvPr/>
        </p:nvSpPr>
        <p:spPr bwMode="auto">
          <a:xfrm>
            <a:off x="2438400" y="3505200"/>
            <a:ext cx="0" cy="6096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6928" name="Line 16"/>
          <p:cNvSpPr>
            <a:spLocks noChangeShapeType="1"/>
          </p:cNvSpPr>
          <p:nvPr/>
        </p:nvSpPr>
        <p:spPr bwMode="auto">
          <a:xfrm>
            <a:off x="4343400" y="4495800"/>
            <a:ext cx="6096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6929" name="Line 17"/>
          <p:cNvSpPr>
            <a:spLocks noChangeShapeType="1"/>
          </p:cNvSpPr>
          <p:nvPr/>
        </p:nvSpPr>
        <p:spPr bwMode="auto">
          <a:xfrm>
            <a:off x="5943600" y="4800600"/>
            <a:ext cx="0" cy="4572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495800"/>
          </a:xfrm>
        </p:spPr>
        <p:txBody>
          <a:bodyPr>
            <a:noAutofit/>
          </a:bodyPr>
          <a:lstStyle/>
          <a:p>
            <a:pPr marL="365760" indent="-256032" fontAlgn="auto">
              <a:lnSpc>
                <a:spcPct val="15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400" dirty="0" smtClean="0">
                <a:solidFill>
                  <a:srgbClr val="7030A0"/>
                </a:solidFill>
              </a:rPr>
              <a:t>Complications</a:t>
            </a: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1800" dirty="0" smtClean="0">
                <a:solidFill>
                  <a:srgbClr val="0070C0"/>
                </a:solidFill>
              </a:rPr>
              <a:t>20% of </a:t>
            </a:r>
            <a:r>
              <a:rPr lang="en-US" sz="1800" dirty="0" err="1" smtClean="0">
                <a:solidFill>
                  <a:srgbClr val="0070C0"/>
                </a:solidFill>
              </a:rPr>
              <a:t>hemangioma</a:t>
            </a:r>
            <a:endParaRPr lang="en-US" sz="1800" dirty="0" smtClean="0">
              <a:solidFill>
                <a:srgbClr val="0070C0"/>
              </a:solidFill>
            </a:endParaRP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1800" dirty="0" smtClean="0">
                <a:solidFill>
                  <a:srgbClr val="0070C0"/>
                </a:solidFill>
              </a:rPr>
              <a:t>Ulceration with/ without sec infection</a:t>
            </a: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1800" dirty="0" smtClean="0">
                <a:solidFill>
                  <a:srgbClr val="0070C0"/>
                </a:solidFill>
              </a:rPr>
              <a:t>Hemorrhage </a:t>
            </a: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1800" dirty="0" smtClean="0">
                <a:solidFill>
                  <a:srgbClr val="0070C0"/>
                </a:solidFill>
              </a:rPr>
              <a:t>Pt with multiple </a:t>
            </a:r>
            <a:r>
              <a:rPr lang="en-US" sz="1800" dirty="0" err="1" smtClean="0">
                <a:solidFill>
                  <a:srgbClr val="0070C0"/>
                </a:solidFill>
              </a:rPr>
              <a:t>cutaneous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hemangioma</a:t>
            </a:r>
            <a:r>
              <a:rPr lang="en-US" sz="1800" dirty="0" smtClean="0">
                <a:solidFill>
                  <a:srgbClr val="0070C0"/>
                </a:solidFill>
              </a:rPr>
              <a:t> ---- ↑ risk of visceral </a:t>
            </a:r>
            <a:r>
              <a:rPr lang="en-US" sz="1800" dirty="0" err="1" smtClean="0">
                <a:solidFill>
                  <a:srgbClr val="0070C0"/>
                </a:solidFill>
              </a:rPr>
              <a:t>hemangioma</a:t>
            </a:r>
            <a:endParaRPr lang="en-US" sz="1800" dirty="0" smtClean="0">
              <a:solidFill>
                <a:srgbClr val="0070C0"/>
              </a:solidFill>
            </a:endParaRP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1800" dirty="0" smtClean="0">
                <a:solidFill>
                  <a:srgbClr val="0070C0"/>
                </a:solidFill>
              </a:rPr>
              <a:t>Tumors in neck– airway obstruction</a:t>
            </a: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6934200" cy="5334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              LYMPHANGIOMA </a:t>
            </a:r>
          </a:p>
        </p:txBody>
      </p:sp>
      <p:sp>
        <p:nvSpPr>
          <p:cNvPr id="116738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rgbClr val="0070C0"/>
                </a:solidFill>
              </a:rPr>
              <a:t>Benign, hamartoma– lymphatic vessel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rgbClr val="0070C0"/>
                </a:solidFill>
              </a:rPr>
              <a:t>Dev malformation from sequestered lymph tissue that do not communicate with rest of lymphatic system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rgbClr val="7030A0"/>
                </a:solidFill>
              </a:rPr>
              <a:t>3 types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Lymphangioma simplex ( capillary lymphangioma)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Cavernous lymphangioma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Cystic lymphangioma/ hygroma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Odontogenic</a:t>
            </a:r>
            <a:r>
              <a:rPr lang="en-US" dirty="0" smtClean="0">
                <a:solidFill>
                  <a:srgbClr val="0070C0"/>
                </a:solidFill>
              </a:rPr>
              <a:t> epithelium with </a:t>
            </a:r>
            <a:r>
              <a:rPr lang="en-US" dirty="0" err="1" smtClean="0">
                <a:solidFill>
                  <a:srgbClr val="0070C0"/>
                </a:solidFill>
              </a:rPr>
              <a:t>odontogenic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ectomesenchyme</a:t>
            </a:r>
            <a:r>
              <a:rPr lang="en-US" dirty="0" smtClean="0">
                <a:solidFill>
                  <a:srgbClr val="0070C0"/>
                </a:solidFill>
              </a:rPr>
              <a:t> with or without dental hard tissue formation</a:t>
            </a:r>
          </a:p>
          <a:p>
            <a:pPr>
              <a:buNone/>
            </a:pPr>
            <a:endParaRPr lang="en-US" dirty="0" smtClean="0">
              <a:solidFill>
                <a:srgbClr val="0070C0"/>
              </a:solidFill>
            </a:endParaRPr>
          </a:p>
          <a:p>
            <a:pPr lvl="1"/>
            <a:r>
              <a:rPr lang="en-US" dirty="0" err="1" smtClean="0">
                <a:solidFill>
                  <a:srgbClr val="7030A0"/>
                </a:solidFill>
              </a:rPr>
              <a:t>Ameloblastic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fibroma</a:t>
            </a:r>
            <a:endParaRPr lang="en-US" dirty="0" smtClean="0">
              <a:solidFill>
                <a:srgbClr val="7030A0"/>
              </a:solidFill>
            </a:endParaRPr>
          </a:p>
          <a:p>
            <a:pPr lvl="1"/>
            <a:r>
              <a:rPr lang="en-US" dirty="0" err="1" smtClean="0">
                <a:solidFill>
                  <a:srgbClr val="7030A0"/>
                </a:solidFill>
              </a:rPr>
              <a:t>Ameloblastic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fibrodentinoma</a:t>
            </a:r>
            <a:endParaRPr lang="en-US" dirty="0" smtClean="0">
              <a:solidFill>
                <a:srgbClr val="7030A0"/>
              </a:solidFill>
            </a:endParaRPr>
          </a:p>
          <a:p>
            <a:pPr lvl="1"/>
            <a:r>
              <a:rPr lang="en-US" dirty="0" err="1" smtClean="0">
                <a:solidFill>
                  <a:srgbClr val="7030A0"/>
                </a:solidFill>
              </a:rPr>
              <a:t>Ameloblastic</a:t>
            </a:r>
            <a:r>
              <a:rPr lang="en-US" dirty="0" smtClean="0">
                <a:solidFill>
                  <a:srgbClr val="7030A0"/>
                </a:solidFill>
              </a:rPr>
              <a:t> fibro-</a:t>
            </a:r>
            <a:r>
              <a:rPr lang="en-US" dirty="0" err="1" smtClean="0">
                <a:solidFill>
                  <a:srgbClr val="7030A0"/>
                </a:solidFill>
              </a:rPr>
              <a:t>odontoma</a:t>
            </a:r>
            <a:endParaRPr lang="en-US" dirty="0" smtClean="0">
              <a:solidFill>
                <a:srgbClr val="7030A0"/>
              </a:solidFill>
            </a:endParaRP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Complex </a:t>
            </a:r>
            <a:r>
              <a:rPr lang="en-US" dirty="0" err="1" smtClean="0">
                <a:solidFill>
                  <a:srgbClr val="7030A0"/>
                </a:solidFill>
              </a:rPr>
              <a:t>odontoma</a:t>
            </a:r>
            <a:endParaRPr lang="en-US" dirty="0" smtClean="0">
              <a:solidFill>
                <a:srgbClr val="7030A0"/>
              </a:solidFill>
            </a:endParaRP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Compound </a:t>
            </a:r>
            <a:r>
              <a:rPr lang="en-US" dirty="0" err="1" smtClean="0">
                <a:solidFill>
                  <a:srgbClr val="7030A0"/>
                </a:solidFill>
              </a:rPr>
              <a:t>odontoma</a:t>
            </a:r>
            <a:endParaRPr lang="en-US" dirty="0" smtClean="0">
              <a:solidFill>
                <a:srgbClr val="7030A0"/>
              </a:solidFill>
            </a:endParaRPr>
          </a:p>
          <a:p>
            <a:pPr lvl="1"/>
            <a:r>
              <a:rPr lang="en-US" dirty="0" err="1" smtClean="0">
                <a:solidFill>
                  <a:srgbClr val="7030A0"/>
                </a:solidFill>
              </a:rPr>
              <a:t>Odontoameloblastoma</a:t>
            </a:r>
            <a:endParaRPr lang="en-US" dirty="0" smtClean="0">
              <a:solidFill>
                <a:srgbClr val="7030A0"/>
              </a:solidFill>
            </a:endParaRP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Calcifying cystic </a:t>
            </a:r>
            <a:r>
              <a:rPr lang="en-US" dirty="0" err="1" smtClean="0">
                <a:solidFill>
                  <a:srgbClr val="7030A0"/>
                </a:solidFill>
              </a:rPr>
              <a:t>odontogenic</a:t>
            </a:r>
            <a:r>
              <a:rPr lang="en-US" dirty="0" smtClean="0">
                <a:solidFill>
                  <a:srgbClr val="7030A0"/>
                </a:solidFill>
              </a:rPr>
              <a:t> tumor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924800" cy="5334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002060"/>
                </a:solidFill>
              </a:rPr>
              <a:t>C/F</a:t>
            </a:r>
          </a:p>
        </p:txBody>
      </p:sp>
      <p:sp>
        <p:nvSpPr>
          <p:cNvPr id="11776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410200" cy="48006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200" dirty="0" smtClean="0">
                <a:solidFill>
                  <a:srgbClr val="0070C0"/>
                </a:solidFill>
              </a:rPr>
              <a:t>50- 70%-- H &amp; N</a:t>
            </a:r>
          </a:p>
          <a:p>
            <a:pPr>
              <a:lnSpc>
                <a:spcPct val="120000"/>
              </a:lnSpc>
            </a:pPr>
            <a:r>
              <a:rPr lang="en-US" sz="2200" dirty="0" smtClean="0">
                <a:solidFill>
                  <a:srgbClr val="0070C0"/>
                </a:solidFill>
              </a:rPr>
              <a:t>50% Noted at birth,90% by 2 yrs of age</a:t>
            </a:r>
          </a:p>
          <a:p>
            <a:pPr>
              <a:lnSpc>
                <a:spcPct val="120000"/>
              </a:lnSpc>
            </a:pPr>
            <a:r>
              <a:rPr lang="en-US" sz="2200" dirty="0" smtClean="0">
                <a:solidFill>
                  <a:srgbClr val="7030A0"/>
                </a:solidFill>
              </a:rPr>
              <a:t>Cervical lymphangioma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olidFill>
                  <a:srgbClr val="0070C0"/>
                </a:solidFill>
              </a:rPr>
              <a:t>Common --- post triangle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olidFill>
                  <a:srgbClr val="0070C0"/>
                </a:solidFill>
              </a:rPr>
              <a:t>Soft fluctuant masses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olidFill>
                  <a:srgbClr val="0070C0"/>
                </a:solidFill>
              </a:rPr>
              <a:t>Occasionally extend into </a:t>
            </a:r>
            <a:r>
              <a:rPr lang="en-US" dirty="0" err="1" smtClean="0">
                <a:solidFill>
                  <a:srgbClr val="0070C0"/>
                </a:solidFill>
              </a:rPr>
              <a:t>mediastinum</a:t>
            </a:r>
            <a:endParaRPr lang="en-US" dirty="0" smtClean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200" dirty="0" smtClean="0">
                <a:solidFill>
                  <a:srgbClr val="0070C0"/>
                </a:solidFill>
              </a:rPr>
              <a:t>Tumor enlargement– 2ry  to URTI </a:t>
            </a:r>
          </a:p>
          <a:p>
            <a:pPr>
              <a:lnSpc>
                <a:spcPct val="120000"/>
              </a:lnSpc>
            </a:pPr>
            <a:r>
              <a:rPr lang="en-US" sz="2200" dirty="0" smtClean="0">
                <a:solidFill>
                  <a:srgbClr val="0070C0"/>
                </a:solidFill>
              </a:rPr>
              <a:t>Oral lymphangioma– ant 2/3 tongue    	</a:t>
            </a:r>
            <a:r>
              <a:rPr lang="en-US" sz="2200" dirty="0" smtClean="0">
                <a:solidFill>
                  <a:srgbClr val="0070C0"/>
                </a:solidFill>
                <a:sym typeface="Wingdings" pitchFamily="2" charset="2"/>
              </a:rPr>
              <a:t> </a:t>
            </a:r>
            <a:r>
              <a:rPr lang="en-US" sz="2200" dirty="0" err="1" smtClean="0">
                <a:solidFill>
                  <a:srgbClr val="0070C0"/>
                </a:solidFill>
                <a:sym typeface="Wingdings" pitchFamily="2" charset="2"/>
              </a:rPr>
              <a:t>macroglossia</a:t>
            </a:r>
            <a:endParaRPr lang="en-US" sz="2200" dirty="0" smtClean="0">
              <a:solidFill>
                <a:srgbClr val="0070C0"/>
              </a:solidFill>
            </a:endParaRPr>
          </a:p>
        </p:txBody>
      </p:sp>
      <p:pic>
        <p:nvPicPr>
          <p:cNvPr id="4" name="Picture 3" descr="DSCN4255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676400"/>
            <a:ext cx="1637413" cy="218598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 descr="DSCN4254"/>
          <p:cNvPicPr>
            <a:picLocks noChangeAspect="1" noChangeArrowheads="1"/>
          </p:cNvPicPr>
          <p:nvPr/>
        </p:nvPicPr>
        <p:blipFill>
          <a:blip r:embed="rId3" cstate="print"/>
          <a:srcRect b="9821"/>
          <a:stretch>
            <a:fillRect/>
          </a:stretch>
        </p:blipFill>
        <p:spPr>
          <a:xfrm>
            <a:off x="5943600" y="4419600"/>
            <a:ext cx="2438400" cy="146220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MCGILL &amp; MUILIKEN CLASSIFICATION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65760" indent="-256032" fontAlgn="auto">
              <a:lnSpc>
                <a:spcPct val="15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>
                <a:solidFill>
                  <a:srgbClr val="7030A0"/>
                </a:solidFill>
              </a:rPr>
              <a:t>Type I </a:t>
            </a: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dirty="0" smtClean="0">
                <a:solidFill>
                  <a:srgbClr val="0070C0"/>
                </a:solidFill>
              </a:rPr>
              <a:t>Developing below </a:t>
            </a:r>
            <a:r>
              <a:rPr lang="en-US" dirty="0" err="1" smtClean="0">
                <a:solidFill>
                  <a:srgbClr val="0070C0"/>
                </a:solidFill>
              </a:rPr>
              <a:t>mylohyoid</a:t>
            </a:r>
            <a:r>
              <a:rPr lang="en-US" dirty="0" smtClean="0">
                <a:solidFill>
                  <a:srgbClr val="0070C0"/>
                </a:solidFill>
              </a:rPr>
              <a:t> m.</a:t>
            </a: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dirty="0" smtClean="0">
                <a:solidFill>
                  <a:srgbClr val="0070C0"/>
                </a:solidFill>
              </a:rPr>
              <a:t>Involving ant. &amp; post. </a:t>
            </a:r>
            <a:r>
              <a:rPr lang="en-US" dirty="0" smtClean="0">
                <a:solidFill>
                  <a:srgbClr val="0070C0"/>
                </a:solidFill>
                <a:cs typeface="Arial"/>
              </a:rPr>
              <a:t>∆</a:t>
            </a: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dirty="0" smtClean="0">
                <a:solidFill>
                  <a:srgbClr val="0070C0"/>
                </a:solidFill>
                <a:cs typeface="Arial"/>
              </a:rPr>
              <a:t>CT- Sharp cystic demarcations</a:t>
            </a:r>
          </a:p>
          <a:p>
            <a:pPr marL="365760" indent="-256032" fontAlgn="auto">
              <a:lnSpc>
                <a:spcPct val="15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>
                <a:solidFill>
                  <a:srgbClr val="7030A0"/>
                </a:solidFill>
                <a:cs typeface="Arial"/>
              </a:rPr>
              <a:t>Type II </a:t>
            </a: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dirty="0" smtClean="0">
                <a:solidFill>
                  <a:srgbClr val="0070C0"/>
                </a:solidFill>
                <a:cs typeface="Arial"/>
              </a:rPr>
              <a:t>Develop above </a:t>
            </a:r>
            <a:r>
              <a:rPr lang="en-US" dirty="0" err="1" smtClean="0">
                <a:solidFill>
                  <a:srgbClr val="0070C0"/>
                </a:solidFill>
                <a:cs typeface="Arial"/>
              </a:rPr>
              <a:t>mylohyoid</a:t>
            </a:r>
            <a:r>
              <a:rPr lang="en-US" dirty="0" smtClean="0">
                <a:solidFill>
                  <a:srgbClr val="0070C0"/>
                </a:solidFill>
                <a:cs typeface="Arial"/>
              </a:rPr>
              <a:t> m.</a:t>
            </a: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dirty="0" smtClean="0">
                <a:solidFill>
                  <a:srgbClr val="0070C0"/>
                </a:solidFill>
                <a:cs typeface="Arial"/>
              </a:rPr>
              <a:t>Involve tongue &amp; lips</a:t>
            </a: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dirty="0" smtClean="0">
                <a:solidFill>
                  <a:srgbClr val="0070C0"/>
                </a:solidFill>
                <a:cs typeface="Arial"/>
              </a:rPr>
              <a:t>CT- poorly demarcated mass, obscured in fat &amp; muscle tissues</a:t>
            </a:r>
            <a:endParaRPr lang="en-US" dirty="0" smtClean="0">
              <a:solidFill>
                <a:srgbClr val="0070C0"/>
              </a:solidFill>
            </a:endParaRPr>
          </a:p>
          <a:p>
            <a:pPr marL="621792" lvl="1" fontAlgn="auto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556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2060"/>
                </a:solidFill>
              </a:rPr>
              <a:t>H/P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Dilated lymphatic vessels or  cyst like structures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Endothelium --- thin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Spaces – proteinaceous fluid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Lymphocytes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RBC</a:t>
            </a:r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151556" name="Picture 4" descr="DSCN425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854" t="4657" r="3742" b="12892"/>
          <a:stretch>
            <a:fillRect/>
          </a:stretch>
        </p:blipFill>
        <p:spPr>
          <a:xfrm>
            <a:off x="4800600" y="1676400"/>
            <a:ext cx="3810000" cy="2590800"/>
          </a:xfr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457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>
                <a:solidFill>
                  <a:srgbClr val="002060"/>
                </a:solidFill>
              </a:rPr>
              <a:t>TREATMENT</a:t>
            </a:r>
          </a:p>
        </p:txBody>
      </p:sp>
      <p:sp>
        <p:nvSpPr>
          <p:cNvPr id="12083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95400"/>
            <a:ext cx="7772400" cy="5257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Surgical excision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Choice- Type 1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Difficult – Type 2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Radiation , </a:t>
            </a:r>
            <a:r>
              <a:rPr lang="en-US" sz="2400" dirty="0" err="1" smtClean="0">
                <a:solidFill>
                  <a:srgbClr val="0070C0"/>
                </a:solidFill>
              </a:rPr>
              <a:t>sclerosing</a:t>
            </a:r>
            <a:r>
              <a:rPr lang="en-US" sz="2400" dirty="0" smtClean="0">
                <a:solidFill>
                  <a:srgbClr val="0070C0"/>
                </a:solidFill>
              </a:rPr>
              <a:t> agent – little effect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Recurrence rate – 5-10%</a:t>
            </a:r>
            <a:endParaRPr lang="en-US" sz="4000" dirty="0" smtClean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endParaRPr lang="en-US" sz="4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686800" cy="50323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NEURILEMMOMA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4495800" cy="4419600"/>
          </a:xfrm>
        </p:spPr>
        <p:txBody>
          <a:bodyPr>
            <a:normAutofit fontScale="85000" lnSpcReduction="10000"/>
          </a:bodyPr>
          <a:lstStyle/>
          <a:p>
            <a:pPr marL="365760" indent="-256032" fontAlgn="auto">
              <a:lnSpc>
                <a:spcPct val="15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Uncommon Neoplasm of </a:t>
            </a:r>
            <a:r>
              <a:rPr lang="en-US" sz="2000" dirty="0" err="1" smtClean="0">
                <a:solidFill>
                  <a:srgbClr val="0070C0"/>
                </a:solidFill>
              </a:rPr>
              <a:t>schwann</a:t>
            </a:r>
            <a:r>
              <a:rPr lang="en-US" sz="2000" dirty="0" smtClean="0">
                <a:solidFill>
                  <a:srgbClr val="0070C0"/>
                </a:solidFill>
              </a:rPr>
              <a:t> cell </a:t>
            </a:r>
          </a:p>
          <a:p>
            <a:pPr marL="365760" indent="-256032" fontAlgn="auto">
              <a:lnSpc>
                <a:spcPct val="15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25- 48%-- H &amp; N</a:t>
            </a:r>
          </a:p>
          <a:p>
            <a:pPr marL="365760" indent="-256032" fontAlgn="auto">
              <a:lnSpc>
                <a:spcPct val="15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000" dirty="0" smtClean="0">
                <a:solidFill>
                  <a:srgbClr val="7030A0"/>
                </a:solidFill>
              </a:rPr>
              <a:t>C/F</a:t>
            </a: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F&gt;M</a:t>
            </a: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3-6</a:t>
            </a:r>
            <a:r>
              <a:rPr lang="en-US" sz="2000" baseline="30000" dirty="0" smtClean="0">
                <a:solidFill>
                  <a:srgbClr val="0070C0"/>
                </a:solidFill>
              </a:rPr>
              <a:t>th</a:t>
            </a:r>
            <a:r>
              <a:rPr lang="en-US" sz="2000" dirty="0" smtClean="0">
                <a:solidFill>
                  <a:srgbClr val="0070C0"/>
                </a:solidFill>
              </a:rPr>
              <a:t> decade</a:t>
            </a: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Asymptomatic, pain &amp; tenderness may present</a:t>
            </a: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Few mm- cm</a:t>
            </a: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Lateral neck, middle ear &amp; pharynx</a:t>
            </a: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Tongue– common</a:t>
            </a: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None/>
              <a:defRPr/>
            </a:pPr>
            <a:endParaRPr lang="en-US" sz="2000" dirty="0" smtClean="0"/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endParaRPr lang="en-US" sz="2000" dirty="0" smtClean="0"/>
          </a:p>
        </p:txBody>
      </p:sp>
      <p:pic>
        <p:nvPicPr>
          <p:cNvPr id="153604" name="Picture 4" descr="DSCN427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1170" t="6472" r="9585" b="23787"/>
          <a:stretch>
            <a:fillRect/>
          </a:stretch>
        </p:blipFill>
        <p:spPr>
          <a:xfrm>
            <a:off x="5029200" y="2209800"/>
            <a:ext cx="3810000" cy="2514600"/>
          </a:xfr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4724400"/>
          </a:xfrm>
        </p:spPr>
        <p:txBody>
          <a:bodyPr>
            <a:normAutofit fontScale="85000" lnSpcReduction="10000"/>
          </a:bodyPr>
          <a:lstStyle/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Slow growing encapsulated 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Arises from nerve trunk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Pushes nerve aside during growth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Within bone– expansion</a:t>
            </a:r>
          </a:p>
          <a:p>
            <a:pPr>
              <a:lnSpc>
                <a:spcPct val="150000"/>
              </a:lnSpc>
              <a:buFont typeface="Wingdings 3" pitchFamily="18" charset="2"/>
              <a:buNone/>
            </a:pPr>
            <a:r>
              <a:rPr lang="en-US" sz="2000" dirty="0" smtClean="0">
                <a:solidFill>
                  <a:srgbClr val="7030A0"/>
                </a:solidFill>
              </a:rPr>
              <a:t>H/P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Encapsulated tumor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2 microscopic patterns 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7030A0"/>
                </a:solidFill>
              </a:rPr>
              <a:t>ANTONI A</a:t>
            </a:r>
          </a:p>
          <a:p>
            <a:pPr lvl="2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Fascicles of spindle shaped </a:t>
            </a:r>
            <a:r>
              <a:rPr lang="en-US" sz="2000" dirty="0" err="1" smtClean="0">
                <a:solidFill>
                  <a:srgbClr val="0070C0"/>
                </a:solidFill>
              </a:rPr>
              <a:t>schwann</a:t>
            </a:r>
            <a:r>
              <a:rPr lang="en-US" sz="2000" dirty="0" smtClean="0">
                <a:solidFill>
                  <a:srgbClr val="0070C0"/>
                </a:solidFill>
              </a:rPr>
              <a:t> cells</a:t>
            </a:r>
          </a:p>
          <a:p>
            <a:pPr lvl="2">
              <a:lnSpc>
                <a:spcPct val="150000"/>
              </a:lnSpc>
            </a:pPr>
            <a:r>
              <a:rPr lang="en-US" sz="2000" dirty="0" err="1" smtClean="0">
                <a:solidFill>
                  <a:srgbClr val="0070C0"/>
                </a:solidFill>
              </a:rPr>
              <a:t>Palisaded</a:t>
            </a:r>
            <a:r>
              <a:rPr lang="en-US" sz="2000" dirty="0" smtClean="0">
                <a:solidFill>
                  <a:srgbClr val="0070C0"/>
                </a:solidFill>
              </a:rPr>
              <a:t> arrangement around central </a:t>
            </a:r>
            <a:r>
              <a:rPr lang="en-US" sz="2000" dirty="0" err="1" smtClean="0">
                <a:solidFill>
                  <a:srgbClr val="0070C0"/>
                </a:solidFill>
              </a:rPr>
              <a:t>acellular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,</a:t>
            </a:r>
            <a:r>
              <a:rPr lang="en-US" sz="2000" dirty="0" smtClean="0">
                <a:solidFill>
                  <a:srgbClr val="0070C0"/>
                </a:solidFill>
              </a:rPr>
              <a:t>eosinophilic areas– VEROCAY BODIES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38200"/>
            <a:ext cx="5257800" cy="5440363"/>
          </a:xfrm>
        </p:spPr>
        <p:txBody>
          <a:bodyPr/>
          <a:lstStyle/>
          <a:p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7030A0"/>
                </a:solidFill>
              </a:rPr>
              <a:t>ANTONI B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Less cellular, less </a:t>
            </a:r>
            <a:r>
              <a:rPr lang="en-US" sz="2000" dirty="0" err="1" smtClean="0">
                <a:solidFill>
                  <a:srgbClr val="0070C0"/>
                </a:solidFill>
              </a:rPr>
              <a:t>organised</a:t>
            </a:r>
            <a:endParaRPr lang="en-US" sz="2000" dirty="0" smtClean="0">
              <a:solidFill>
                <a:srgbClr val="0070C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Spindle cells randomly arranged within loose </a:t>
            </a:r>
            <a:r>
              <a:rPr lang="en-US" sz="2000" dirty="0" err="1" smtClean="0">
                <a:solidFill>
                  <a:srgbClr val="0070C0"/>
                </a:solidFill>
              </a:rPr>
              <a:t>myxomatous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stroma</a:t>
            </a:r>
            <a:endParaRPr lang="en-US" sz="2000" dirty="0" smtClean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7030A0"/>
                </a:solidFill>
              </a:rPr>
              <a:t>TREATMENT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Surgical excisio</a:t>
            </a:r>
            <a:r>
              <a:rPr lang="en-US" dirty="0" smtClean="0">
                <a:solidFill>
                  <a:srgbClr val="0070C0"/>
                </a:solidFill>
              </a:rPr>
              <a:t>n – </a:t>
            </a:r>
            <a:r>
              <a:rPr lang="en-US" sz="2000" dirty="0" smtClean="0">
                <a:solidFill>
                  <a:srgbClr val="0070C0"/>
                </a:solidFill>
              </a:rPr>
              <a:t>maintaining neuronal integrity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Recurrence rare</a:t>
            </a:r>
          </a:p>
          <a:p>
            <a:endParaRPr lang="en-US" dirty="0" smtClean="0"/>
          </a:p>
        </p:txBody>
      </p:sp>
      <p:pic>
        <p:nvPicPr>
          <p:cNvPr id="155652" name="Picture 4" descr="DSCN425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-10000" contrast="-10000"/>
          </a:blip>
          <a:stretch>
            <a:fillRect/>
          </a:stretch>
        </p:blipFill>
        <p:spPr>
          <a:xfrm>
            <a:off x="5013267" y="2574709"/>
            <a:ext cx="3308465" cy="2576945"/>
          </a:xfr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NEUROFIBROMA </a:t>
            </a:r>
            <a:endParaRPr lang="en-US" dirty="0" smtClean="0">
              <a:solidFill>
                <a:srgbClr val="002060"/>
              </a:solidFill>
            </a:endParaRPr>
          </a:p>
        </p:txBody>
      </p:sp>
      <p:sp>
        <p:nvSpPr>
          <p:cNvPr id="124930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7772400" cy="45720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Most common Peripheral nerve </a:t>
            </a:r>
            <a:r>
              <a:rPr lang="en-US" sz="2000" dirty="0" err="1" smtClean="0">
                <a:solidFill>
                  <a:srgbClr val="0070C0"/>
                </a:solidFill>
              </a:rPr>
              <a:t>noeplasm</a:t>
            </a:r>
            <a:endParaRPr lang="en-US" sz="2000" dirty="0" smtClean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7030A0"/>
                </a:solidFill>
              </a:rPr>
              <a:t>Origin- Mixed cell type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Schwann cell</a:t>
            </a:r>
          </a:p>
          <a:p>
            <a:pPr lvl="1">
              <a:lnSpc>
                <a:spcPct val="150000"/>
              </a:lnSpc>
            </a:pPr>
            <a:r>
              <a:rPr lang="en-US" sz="2000" dirty="0" err="1" smtClean="0">
                <a:solidFill>
                  <a:srgbClr val="0070C0"/>
                </a:solidFill>
              </a:rPr>
              <a:t>Perineural</a:t>
            </a:r>
            <a:r>
              <a:rPr lang="en-US" sz="2000" dirty="0" smtClean="0">
                <a:solidFill>
                  <a:srgbClr val="0070C0"/>
                </a:solidFill>
              </a:rPr>
              <a:t> fibroblasts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7030A0"/>
                </a:solidFill>
              </a:rPr>
              <a:t>C/F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Solitary tumors in young adults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Slow growing, soft, painless lesions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Size– small nodule– large mass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Skin– common location</a:t>
            </a:r>
          </a:p>
        </p:txBody>
      </p:sp>
      <p:pic>
        <p:nvPicPr>
          <p:cNvPr id="4" name="Picture 4" descr="DSCN4271"/>
          <p:cNvPicPr>
            <a:picLocks noChangeAspect="1" noChangeArrowheads="1"/>
          </p:cNvPicPr>
          <p:nvPr/>
        </p:nvPicPr>
        <p:blipFill>
          <a:blip r:embed="rId2"/>
          <a:srcRect l="8983" r="6984" b="24376"/>
          <a:stretch>
            <a:fillRect/>
          </a:stretch>
        </p:blipFill>
        <p:spPr bwMode="auto">
          <a:xfrm>
            <a:off x="5562600" y="2743200"/>
            <a:ext cx="3048000" cy="2057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371600"/>
            <a:ext cx="4419600" cy="4953000"/>
          </a:xfrm>
        </p:spPr>
        <p:txBody>
          <a:bodyPr>
            <a:normAutofit fontScale="85000" lnSpcReduction="10000"/>
          </a:bodyPr>
          <a:lstStyle/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Tongue and </a:t>
            </a:r>
            <a:r>
              <a:rPr lang="en-US" sz="2000" dirty="0" err="1" smtClean="0">
                <a:solidFill>
                  <a:srgbClr val="0070C0"/>
                </a:solidFill>
              </a:rPr>
              <a:t>buccal</a:t>
            </a:r>
            <a:r>
              <a:rPr lang="en-US" sz="2000" dirty="0" smtClean="0">
                <a:solidFill>
                  <a:srgbClr val="0070C0"/>
                </a:solidFill>
              </a:rPr>
              <a:t> mucosa</a:t>
            </a: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Can arise within bone</a:t>
            </a: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000" dirty="0" err="1" smtClean="0">
                <a:solidFill>
                  <a:srgbClr val="0070C0"/>
                </a:solidFill>
              </a:rPr>
              <a:t>Uni</a:t>
            </a:r>
            <a:r>
              <a:rPr lang="en-US" sz="2000" dirty="0" smtClean="0">
                <a:solidFill>
                  <a:srgbClr val="0070C0"/>
                </a:solidFill>
              </a:rPr>
              <a:t>/ multilocular radiolucency</a:t>
            </a:r>
          </a:p>
          <a:p>
            <a:pPr marL="365760" indent="-256032" fontAlgn="auto">
              <a:lnSpc>
                <a:spcPct val="15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000" dirty="0" smtClean="0">
                <a:solidFill>
                  <a:srgbClr val="7030A0"/>
                </a:solidFill>
              </a:rPr>
              <a:t>H/P</a:t>
            </a: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Well circumscribed</a:t>
            </a: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Tumor--- interlacing bundles of spindle shaped cells--- wavy nuclei</a:t>
            </a: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Delicate collagen bundles+ variable </a:t>
            </a:r>
            <a:r>
              <a:rPr lang="en-US" sz="2000" dirty="0" err="1" smtClean="0">
                <a:solidFill>
                  <a:srgbClr val="0070C0"/>
                </a:solidFill>
              </a:rPr>
              <a:t>myxoid</a:t>
            </a:r>
            <a:r>
              <a:rPr lang="en-US" sz="2000" dirty="0" smtClean="0">
                <a:solidFill>
                  <a:srgbClr val="0070C0"/>
                </a:solidFill>
              </a:rPr>
              <a:t> matrix</a:t>
            </a:r>
          </a:p>
          <a:p>
            <a:pPr marL="365760" indent="-256032" fontAlgn="auto">
              <a:lnSpc>
                <a:spcPct val="15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000" dirty="0" smtClean="0">
                <a:solidFill>
                  <a:srgbClr val="7030A0"/>
                </a:solidFill>
              </a:rPr>
              <a:t>RX</a:t>
            </a: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Surgical excision</a:t>
            </a:r>
          </a:p>
          <a:p>
            <a:pPr marL="621792" lvl="1" fontAlgn="auto">
              <a:lnSpc>
                <a:spcPct val="15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Recurrence is rare</a:t>
            </a:r>
          </a:p>
        </p:txBody>
      </p:sp>
      <p:pic>
        <p:nvPicPr>
          <p:cNvPr id="158723" name="Picture 3" descr="IMG_242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3999" t="27337" r="5732" b="31334"/>
          <a:stretch>
            <a:fillRect/>
          </a:stretch>
        </p:blipFill>
        <p:spPr>
          <a:xfrm>
            <a:off x="5334000" y="1600200"/>
            <a:ext cx="3276865" cy="2073205"/>
          </a:xfr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Picture 3" descr="DSCN4264"/>
          <p:cNvPicPr>
            <a:picLocks noChangeAspect="1" noChangeArrowheads="1"/>
          </p:cNvPicPr>
          <p:nvPr/>
        </p:nvPicPr>
        <p:blipFill>
          <a:blip r:embed="rId3"/>
          <a:srcRect l="4259" t="8516" r="2041" b="9166"/>
          <a:stretch>
            <a:fillRect/>
          </a:stretch>
        </p:blipFill>
        <p:spPr bwMode="auto">
          <a:xfrm>
            <a:off x="5334000" y="4114800"/>
            <a:ext cx="3352800" cy="22098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38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REFERENCES</a:t>
            </a:r>
          </a:p>
        </p:txBody>
      </p:sp>
      <p:sp>
        <p:nvSpPr>
          <p:cNvPr id="126978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8839200" cy="4648200"/>
          </a:xfrm>
        </p:spPr>
        <p:txBody>
          <a:bodyPr>
            <a:normAutofit fontScale="92500" lnSpcReduction="10000"/>
          </a:bodyPr>
          <a:lstStyle/>
          <a:p>
            <a:pPr marL="265113" indent="-265113">
              <a:lnSpc>
                <a:spcPct val="12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Oral and maxillofacial surgery– DANIEL M LASKIN</a:t>
            </a:r>
          </a:p>
          <a:p>
            <a:pPr marL="265113" indent="-265113">
              <a:lnSpc>
                <a:spcPct val="12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Oral and maxillofacial pathology– NEVILLE</a:t>
            </a:r>
          </a:p>
          <a:p>
            <a:pPr marL="265113" indent="-265113">
              <a:lnSpc>
                <a:spcPct val="12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Oral and maxillofacial pathology– MARX &amp; STERN</a:t>
            </a:r>
          </a:p>
          <a:p>
            <a:pPr marL="265113" indent="-265113">
              <a:lnSpc>
                <a:spcPct val="12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oral pathology – clinical pathologic </a:t>
            </a:r>
            <a:r>
              <a:rPr lang="en-US" sz="2400" dirty="0" err="1" smtClean="0">
                <a:solidFill>
                  <a:srgbClr val="0070C0"/>
                </a:solidFill>
              </a:rPr>
              <a:t>corelations</a:t>
            </a:r>
            <a:r>
              <a:rPr lang="en-US" sz="2400" dirty="0" smtClean="0">
                <a:solidFill>
                  <a:srgbClr val="0070C0"/>
                </a:solidFill>
              </a:rPr>
              <a:t>-REGEZI</a:t>
            </a:r>
          </a:p>
          <a:p>
            <a:pPr marL="265113" indent="-265113">
              <a:lnSpc>
                <a:spcPct val="12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Text book of oral pathology– SHAFER </a:t>
            </a:r>
          </a:p>
          <a:p>
            <a:pPr marL="265113" indent="-265113">
              <a:lnSpc>
                <a:spcPct val="12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OMSCNA 2004</a:t>
            </a:r>
          </a:p>
          <a:p>
            <a:pPr marL="265113" indent="-265113">
              <a:lnSpc>
                <a:spcPct val="12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Contemporary Oral and maxillofacial pathology– SAPP</a:t>
            </a:r>
          </a:p>
          <a:p>
            <a:pPr marL="265113" indent="-265113">
              <a:lnSpc>
                <a:spcPct val="12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Surgical pathology- FONSECA </a:t>
            </a:r>
          </a:p>
          <a:p>
            <a:pPr marL="265113" indent="-265113">
              <a:lnSpc>
                <a:spcPct val="12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OCNA – 1986</a:t>
            </a:r>
          </a:p>
          <a:p>
            <a:pPr marL="265113" indent="-265113">
              <a:lnSpc>
                <a:spcPct val="120000"/>
              </a:lnSpc>
            </a:pPr>
            <a:r>
              <a:rPr lang="en-US" sz="2400" dirty="0" err="1" smtClean="0">
                <a:solidFill>
                  <a:srgbClr val="0070C0"/>
                </a:solidFill>
              </a:rPr>
              <a:t>Odontogenic</a:t>
            </a:r>
            <a:r>
              <a:rPr lang="en-US" sz="2400" dirty="0" smtClean="0">
                <a:solidFill>
                  <a:srgbClr val="0070C0"/>
                </a:solidFill>
              </a:rPr>
              <a:t> Tumors and Allied lesions-RICHARDS &amp;PHILLIPSEN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Civic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ek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2191</TotalTime>
  <Words>3652</Words>
  <Application>Microsoft Office PowerPoint</Application>
  <PresentationFormat>On-screen Show (4:3)</PresentationFormat>
  <Paragraphs>780</Paragraphs>
  <Slides>99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2" baseType="lpstr">
      <vt:lpstr>Civic</vt:lpstr>
      <vt:lpstr>Trek</vt:lpstr>
      <vt:lpstr>Chart</vt:lpstr>
      <vt:lpstr>BENIGN ODONTOGENIC AND NON ODONTOGENIC TUMOURS</vt:lpstr>
      <vt:lpstr>Slide 2</vt:lpstr>
      <vt:lpstr>Slide 3</vt:lpstr>
      <vt:lpstr>Slide 4</vt:lpstr>
      <vt:lpstr>Slide 5</vt:lpstr>
      <vt:lpstr>Slide 6</vt:lpstr>
      <vt:lpstr>Slide 7</vt:lpstr>
      <vt:lpstr>WHO-2003</vt:lpstr>
      <vt:lpstr>Slide 9</vt:lpstr>
      <vt:lpstr>Slide 10</vt:lpstr>
      <vt:lpstr>Slide 11</vt:lpstr>
      <vt:lpstr>Slide 12</vt:lpstr>
      <vt:lpstr>INTRA OSSEOUS AMELOBLASTOMA</vt:lpstr>
      <vt:lpstr>Clinical Features-:</vt:lpstr>
      <vt:lpstr>RADIOGRAPHIC FEATURES</vt:lpstr>
      <vt:lpstr>HISTOPATHOLOGY</vt:lpstr>
      <vt:lpstr>HISTOPATHOLOGY</vt:lpstr>
      <vt:lpstr>HISTOPATHOLOGY</vt:lpstr>
      <vt:lpstr>HISTOPATHOLOGY- sub types</vt:lpstr>
      <vt:lpstr>HISTOPATHOLOGY- sub types</vt:lpstr>
      <vt:lpstr>HISTOPATHOLOGY- sub types</vt:lpstr>
      <vt:lpstr>HISTOPATHOLOGY- sub types</vt:lpstr>
      <vt:lpstr>HISTOPATHOLOGY- sub types</vt:lpstr>
      <vt:lpstr>HISTOPATHOLOGY- sub types</vt:lpstr>
      <vt:lpstr>UNICYSTIC AMELOBLASTOMA </vt:lpstr>
      <vt:lpstr>UNICYSTIC AMELOBLASTOMA </vt:lpstr>
      <vt:lpstr>UNICYSTIC AMELOBLASTOMA </vt:lpstr>
      <vt:lpstr>Extra osseous  ameloblastoma</vt:lpstr>
      <vt:lpstr>Surgical considerations</vt:lpstr>
      <vt:lpstr>Treatment</vt:lpstr>
      <vt:lpstr>En Bloc resection</vt:lpstr>
      <vt:lpstr>Segmental resection</vt:lpstr>
      <vt:lpstr>Other modalities</vt:lpstr>
      <vt:lpstr>PINDBORG’S TUMOR (CEOT)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Ameloblastic Fibro-odontoma</vt:lpstr>
      <vt:lpstr>Slide 50</vt:lpstr>
      <vt:lpstr>Slide 51</vt:lpstr>
      <vt:lpstr>Slide 52</vt:lpstr>
      <vt:lpstr>Slide 53</vt:lpstr>
      <vt:lpstr>Slide 54</vt:lpstr>
      <vt:lpstr>EPITHELIAL TUMORS </vt:lpstr>
      <vt:lpstr>NON-EPI/ MESENCHYMAL TUMORS</vt:lpstr>
      <vt:lpstr>Slide 57</vt:lpstr>
      <vt:lpstr>MIXED TUMORS</vt:lpstr>
      <vt:lpstr>TUMOURS OF EPITHELIAL ORIGIN</vt:lpstr>
      <vt:lpstr>Slide 60</vt:lpstr>
      <vt:lpstr>H/P</vt:lpstr>
      <vt:lpstr>NAEVUS</vt:lpstr>
      <vt:lpstr>Slide 63</vt:lpstr>
      <vt:lpstr>Slide 64</vt:lpstr>
      <vt:lpstr>Slide 65</vt:lpstr>
      <vt:lpstr>NON EPITHELIAL (MESENCHYMAL)</vt:lpstr>
      <vt:lpstr>Slide 67</vt:lpstr>
      <vt:lpstr>Slide 68</vt:lpstr>
      <vt:lpstr>Slide 69</vt:lpstr>
      <vt:lpstr>FIBROMA</vt:lpstr>
      <vt:lpstr>Slide 71</vt:lpstr>
      <vt:lpstr>Slide 72</vt:lpstr>
      <vt:lpstr>Slide 73</vt:lpstr>
      <vt:lpstr>CHONDROMA </vt:lpstr>
      <vt:lpstr>Intra osseous chondroma</vt:lpstr>
      <vt:lpstr>OSTEOMA</vt:lpstr>
      <vt:lpstr>Slide 77</vt:lpstr>
      <vt:lpstr>Slide 78</vt:lpstr>
      <vt:lpstr>Slide 79</vt:lpstr>
      <vt:lpstr>LEIOMYOMA </vt:lpstr>
      <vt:lpstr>Slide 81</vt:lpstr>
      <vt:lpstr>RHABDOMYOMA</vt:lpstr>
      <vt:lpstr>Slide 83</vt:lpstr>
      <vt:lpstr>Slide 84</vt:lpstr>
      <vt:lpstr>Slide 85</vt:lpstr>
      <vt:lpstr>Slide 86</vt:lpstr>
      <vt:lpstr>Slide 87</vt:lpstr>
      <vt:lpstr>Slide 88</vt:lpstr>
      <vt:lpstr>              LYMPHANGIOMA </vt:lpstr>
      <vt:lpstr>C/F</vt:lpstr>
      <vt:lpstr>MCGILL &amp; MUILIKEN CLASSIFICATION</vt:lpstr>
      <vt:lpstr>H/P</vt:lpstr>
      <vt:lpstr>TREATMENT</vt:lpstr>
      <vt:lpstr>NEURILEMMOMA</vt:lpstr>
      <vt:lpstr>Slide 95</vt:lpstr>
      <vt:lpstr>Slide 96</vt:lpstr>
      <vt:lpstr>NEUROFIBROMA </vt:lpstr>
      <vt:lpstr>Slide 98</vt:lpstr>
      <vt:lpstr>REFERENCES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user</cp:lastModifiedBy>
  <cp:revision>43</cp:revision>
  <dcterms:created xsi:type="dcterms:W3CDTF">2006-08-16T00:00:00Z</dcterms:created>
  <dcterms:modified xsi:type="dcterms:W3CDTF">2015-03-02T15:02:02Z</dcterms:modified>
</cp:coreProperties>
</file>